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77C_F7477FAD.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597_43AD2CAE.xml" ContentType="application/vnd.ms-powerpoint.comments+xml"/>
  <Override PartName="/ppt/notesSlides/notesSlide7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comments/modernComment_7BBF555B_F195AE4D.xml" ContentType="application/vnd.ms-powerpoint.comment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comments/modernComment_7BBF5B8B_CE13BC4C.xml" ContentType="application/vnd.ms-powerpoint.comments+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Lst>
  <p:notesMasterIdLst>
    <p:notesMasterId r:id="rId173"/>
  </p:notesMasterIdLst>
  <p:handoutMasterIdLst>
    <p:handoutMasterId r:id="rId174"/>
  </p:handoutMasterIdLst>
  <p:sldIdLst>
    <p:sldId id="2076138386" r:id="rId23"/>
    <p:sldId id="2076138403" r:id="rId24"/>
    <p:sldId id="2076137339" r:id="rId25"/>
    <p:sldId id="2076136683" r:id="rId26"/>
    <p:sldId id="4369" r:id="rId27"/>
    <p:sldId id="2076136939" r:id="rId28"/>
    <p:sldId id="2076136930" r:id="rId29"/>
    <p:sldId id="2076137337" r:id="rId30"/>
    <p:sldId id="2076136943" r:id="rId31"/>
    <p:sldId id="2076137340" r:id="rId32"/>
    <p:sldId id="2076137341" r:id="rId33"/>
    <p:sldId id="2076136944" r:id="rId34"/>
    <p:sldId id="2076136945" r:id="rId35"/>
    <p:sldId id="2076138482" r:id="rId36"/>
    <p:sldId id="2076136946" r:id="rId37"/>
    <p:sldId id="2076136934" r:id="rId38"/>
    <p:sldId id="2076138383" r:id="rId39"/>
    <p:sldId id="687" r:id="rId40"/>
    <p:sldId id="2076136813" r:id="rId41"/>
    <p:sldId id="2076136669" r:id="rId42"/>
    <p:sldId id="2076138509" r:id="rId43"/>
    <p:sldId id="2076138499" r:id="rId44"/>
    <p:sldId id="2076136764" r:id="rId45"/>
    <p:sldId id="2076136929" r:id="rId46"/>
    <p:sldId id="2076138515" r:id="rId47"/>
    <p:sldId id="2076138370" r:id="rId48"/>
    <p:sldId id="2076138516" r:id="rId49"/>
    <p:sldId id="2076136818" r:id="rId50"/>
    <p:sldId id="2076136935" r:id="rId51"/>
    <p:sldId id="2076136953" r:id="rId52"/>
    <p:sldId id="2076136956" r:id="rId53"/>
    <p:sldId id="2076138483" r:id="rId54"/>
    <p:sldId id="2076137344" r:id="rId55"/>
    <p:sldId id="2076138508" r:id="rId56"/>
    <p:sldId id="2076136949" r:id="rId57"/>
    <p:sldId id="2076136772" r:id="rId58"/>
    <p:sldId id="2076138470" r:id="rId59"/>
    <p:sldId id="2076138484" r:id="rId60"/>
    <p:sldId id="2076136810" r:id="rId61"/>
    <p:sldId id="2076137345" r:id="rId62"/>
    <p:sldId id="2076138485" r:id="rId63"/>
    <p:sldId id="4400" r:id="rId64"/>
    <p:sldId id="2076138486" r:id="rId65"/>
    <p:sldId id="2076136864" r:id="rId66"/>
    <p:sldId id="2076136816" r:id="rId67"/>
    <p:sldId id="2076138471" r:id="rId68"/>
    <p:sldId id="2076138506" r:id="rId69"/>
    <p:sldId id="2076138487" r:id="rId70"/>
    <p:sldId id="2076136950" r:id="rId71"/>
    <p:sldId id="2076138524" r:id="rId72"/>
    <p:sldId id="2076136684" r:id="rId73"/>
    <p:sldId id="2076136834" r:id="rId74"/>
    <p:sldId id="2076136963" r:id="rId75"/>
    <p:sldId id="2076138500" r:id="rId76"/>
    <p:sldId id="2076138472" r:id="rId77"/>
    <p:sldId id="2076136968" r:id="rId78"/>
    <p:sldId id="2076136904" r:id="rId79"/>
    <p:sldId id="2076138488" r:id="rId80"/>
    <p:sldId id="2076136852" r:id="rId81"/>
    <p:sldId id="2076136850" r:id="rId82"/>
    <p:sldId id="2076136958" r:id="rId83"/>
    <p:sldId id="2076138473" r:id="rId84"/>
    <p:sldId id="2076136853" r:id="rId85"/>
    <p:sldId id="2076136854" r:id="rId86"/>
    <p:sldId id="2076136884" r:id="rId87"/>
    <p:sldId id="2076138489" r:id="rId88"/>
    <p:sldId id="2076136851" r:id="rId89"/>
    <p:sldId id="2076136856" r:id="rId90"/>
    <p:sldId id="2076138442" r:id="rId91"/>
    <p:sldId id="2076138525" r:id="rId92"/>
    <p:sldId id="2076138526" r:id="rId93"/>
    <p:sldId id="2076136855" r:id="rId94"/>
    <p:sldId id="2076138528" r:id="rId95"/>
    <p:sldId id="1836" r:id="rId96"/>
    <p:sldId id="2076138474" r:id="rId97"/>
    <p:sldId id="2076138490" r:id="rId98"/>
    <p:sldId id="2076138372" r:id="rId99"/>
    <p:sldId id="2076136685" r:id="rId100"/>
    <p:sldId id="2076136819" r:id="rId101"/>
    <p:sldId id="2076136906" r:id="rId102"/>
    <p:sldId id="2076136798" r:id="rId103"/>
    <p:sldId id="2076136822" r:id="rId104"/>
    <p:sldId id="2076138491" r:id="rId105"/>
    <p:sldId id="2076136790" r:id="rId106"/>
    <p:sldId id="2076136975" r:id="rId107"/>
    <p:sldId id="2076136970" r:id="rId108"/>
    <p:sldId id="363" r:id="rId109"/>
    <p:sldId id="2076138475" r:id="rId110"/>
    <p:sldId id="2076136795" r:id="rId111"/>
    <p:sldId id="2076136972" r:id="rId112"/>
    <p:sldId id="2076138519" r:id="rId113"/>
    <p:sldId id="2076136791" r:id="rId114"/>
    <p:sldId id="2076138476" r:id="rId115"/>
    <p:sldId id="2076136792" r:id="rId116"/>
    <p:sldId id="2076136821" r:id="rId117"/>
    <p:sldId id="2076136820" r:id="rId118"/>
    <p:sldId id="2076136797" r:id="rId119"/>
    <p:sldId id="2076138477" r:id="rId120"/>
    <p:sldId id="2076138492" r:id="rId121"/>
    <p:sldId id="2076138373" r:id="rId122"/>
    <p:sldId id="2076138448" r:id="rId123"/>
    <p:sldId id="2076136686" r:id="rId124"/>
    <p:sldId id="2076136835" r:id="rId125"/>
    <p:sldId id="2076136840" r:id="rId126"/>
    <p:sldId id="2076138510" r:id="rId127"/>
    <p:sldId id="2076138522" r:id="rId128"/>
    <p:sldId id="2076138521" r:id="rId129"/>
    <p:sldId id="2076136698" r:id="rId130"/>
    <p:sldId id="2076136696" r:id="rId131"/>
    <p:sldId id="2076138478" r:id="rId132"/>
    <p:sldId id="2076136714" r:id="rId133"/>
    <p:sldId id="2076138512" r:id="rId134"/>
    <p:sldId id="2076138520" r:id="rId135"/>
    <p:sldId id="2076138523" r:id="rId136"/>
    <p:sldId id="2076138493" r:id="rId137"/>
    <p:sldId id="2076138502" r:id="rId138"/>
    <p:sldId id="2076138505" r:id="rId139"/>
    <p:sldId id="2076138369" r:id="rId140"/>
    <p:sldId id="2076136908" r:id="rId141"/>
    <p:sldId id="1255" r:id="rId142"/>
    <p:sldId id="2076138479" r:id="rId143"/>
    <p:sldId id="2076136862" r:id="rId144"/>
    <p:sldId id="11075" r:id="rId145"/>
    <p:sldId id="2076138511" r:id="rId146"/>
    <p:sldId id="2076136846" r:id="rId147"/>
    <p:sldId id="2076138368" r:id="rId148"/>
    <p:sldId id="2076138494" r:id="rId149"/>
    <p:sldId id="2076138367" r:id="rId150"/>
    <p:sldId id="2076138518" r:id="rId151"/>
    <p:sldId id="2076136687" r:id="rId152"/>
    <p:sldId id="2076138514" r:id="rId153"/>
    <p:sldId id="2076138404" r:id="rId154"/>
    <p:sldId id="2076138464" r:id="rId155"/>
    <p:sldId id="2076136636" r:id="rId156"/>
    <p:sldId id="2076138496" r:id="rId157"/>
    <p:sldId id="10253" r:id="rId158"/>
    <p:sldId id="2076138375" r:id="rId159"/>
    <p:sldId id="2076138405" r:id="rId160"/>
    <p:sldId id="2076138497" r:id="rId161"/>
    <p:sldId id="10278" r:id="rId162"/>
    <p:sldId id="10279" r:id="rId163"/>
    <p:sldId id="2076138498" r:id="rId164"/>
    <p:sldId id="10255" r:id="rId165"/>
    <p:sldId id="2076138379" r:id="rId166"/>
    <p:sldId id="2076138385" r:id="rId167"/>
    <p:sldId id="1853" r:id="rId168"/>
    <p:sldId id="2076138381" r:id="rId169"/>
    <p:sldId id="2076138371" r:id="rId170"/>
    <p:sldId id="2076138501" r:id="rId171"/>
    <p:sldId id="2076138374" r:id="rId17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386"/>
            <p14:sldId id="2076138403"/>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2076138383"/>
            <p14:sldId id="687"/>
            <p14:sldId id="2076136813"/>
            <p14:sldId id="2076136669"/>
            <p14:sldId id="2076138509"/>
            <p14:sldId id="2076138499"/>
            <p14:sldId id="2076136764"/>
            <p14:sldId id="2076136929"/>
            <p14:sldId id="2076138515"/>
            <p14:sldId id="2076138370"/>
            <p14:sldId id="2076138516"/>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Lst>
        </p14:section>
        <p14:section name="Summary" id="{BDA73F25-DAA9-4C52-B857-5E2EF885CC34}">
          <p14:sldIdLst>
            <p14:sldId id="2076136950"/>
            <p14:sldId id="2076138524"/>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Lst>
        </p14:section>
        <p14:section name="3.5 Security management" id="{2DDC94EB-013D-44CD-BD67-37BB93D50750}">
          <p14:sldIdLst>
            <p14:sldId id="2076136851"/>
            <p14:sldId id="2076136856"/>
            <p14:sldId id="2076138442"/>
            <p14:sldId id="2076138525"/>
            <p14:sldId id="2076138526"/>
            <p14:sldId id="2076136855"/>
            <p14:sldId id="2076138528"/>
            <p14:sldId id="1836"/>
            <p14:sldId id="2076138474"/>
            <p14:sldId id="2076138490"/>
          </p14:sldIdLst>
        </p14:section>
        <p14:section name="3.6 Summary" id="{ED0C5694-B48C-49C9-83DC-C4F58B86FD9A}">
          <p14:sldIdLst>
            <p14:sldId id="2076138372"/>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076138373"/>
            <p14:sldId id="2076138448"/>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Lst>
        </p14:section>
        <p14:section name="5.6 Summary" id="{E25AB6AD-7978-7743-A8F2-FEC540940CE3}">
          <p14:sldIdLst>
            <p14:sldId id="2076138367"/>
            <p14:sldId id="2076138518"/>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464"/>
            <p14:sldId id="2076136636"/>
            <p14:sldId id="2076138496"/>
            <p14:sldId id="10253"/>
            <p14:sldId id="2076138375"/>
            <p14:sldId id="2076138405"/>
            <p14:sldId id="2076138497"/>
            <p14:sldId id="10278"/>
            <p14:sldId id="10279"/>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079" autoAdjust="0"/>
  </p:normalViewPr>
  <p:slideViewPr>
    <p:cSldViewPr snapToGrid="0">
      <p:cViewPr varScale="1">
        <p:scale>
          <a:sx n="92" d="100"/>
          <a:sy n="92" d="100"/>
        </p:scale>
        <p:origin x="1116" y="7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6.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59" Type="http://schemas.openxmlformats.org/officeDocument/2006/relationships/slide" Target="slides/slide137.xml"/><Relationship Id="rId170" Type="http://schemas.openxmlformats.org/officeDocument/2006/relationships/slide" Target="slides/slide148.xml"/><Relationship Id="rId107" Type="http://schemas.openxmlformats.org/officeDocument/2006/relationships/slide" Target="slides/slide85.xml"/><Relationship Id="rId11" Type="http://schemas.openxmlformats.org/officeDocument/2006/relationships/slideMaster" Target="slideMasters/slideMaster6.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slide" Target="slides/slide127.xml"/><Relationship Id="rId5" Type="http://schemas.openxmlformats.org/officeDocument/2006/relationships/customXml" Target="../customXml/item5.xml"/><Relationship Id="rId95" Type="http://schemas.openxmlformats.org/officeDocument/2006/relationships/slide" Target="slides/slide73.xml"/><Relationship Id="rId160" Type="http://schemas.openxmlformats.org/officeDocument/2006/relationships/slide" Target="slides/slide138.xml"/><Relationship Id="rId22" Type="http://schemas.openxmlformats.org/officeDocument/2006/relationships/slideMaster" Target="slideMasters/slideMaster17.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85" Type="http://schemas.openxmlformats.org/officeDocument/2006/relationships/slide" Target="slides/slide63.xml"/><Relationship Id="rId150" Type="http://schemas.openxmlformats.org/officeDocument/2006/relationships/slide" Target="slides/slide128.xml"/><Relationship Id="rId171" Type="http://schemas.openxmlformats.org/officeDocument/2006/relationships/slide" Target="slides/slide149.xml"/><Relationship Id="rId12" Type="http://schemas.openxmlformats.org/officeDocument/2006/relationships/slideMaster" Target="slideMasters/slideMaster7.xml"/><Relationship Id="rId33" Type="http://schemas.openxmlformats.org/officeDocument/2006/relationships/slide" Target="slides/slide11.xml"/><Relationship Id="rId108" Type="http://schemas.openxmlformats.org/officeDocument/2006/relationships/slide" Target="slides/slide86.xml"/><Relationship Id="rId129" Type="http://schemas.openxmlformats.org/officeDocument/2006/relationships/slide" Target="slides/slide107.xml"/><Relationship Id="rId54" Type="http://schemas.openxmlformats.org/officeDocument/2006/relationships/slide" Target="slides/slide32.xml"/><Relationship Id="rId75" Type="http://schemas.openxmlformats.org/officeDocument/2006/relationships/slide" Target="slides/slide53.xml"/><Relationship Id="rId96" Type="http://schemas.openxmlformats.org/officeDocument/2006/relationships/slide" Target="slides/slide74.xml"/><Relationship Id="rId140" Type="http://schemas.openxmlformats.org/officeDocument/2006/relationships/slide" Target="slides/slide118.xml"/><Relationship Id="rId161" Type="http://schemas.openxmlformats.org/officeDocument/2006/relationships/slide" Target="slides/slide139.xml"/><Relationship Id="rId6" Type="http://schemas.openxmlformats.org/officeDocument/2006/relationships/slideMaster" Target="slideMasters/slideMaster1.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51" Type="http://schemas.openxmlformats.org/officeDocument/2006/relationships/slide" Target="slides/slide129.xml"/><Relationship Id="rId156" Type="http://schemas.openxmlformats.org/officeDocument/2006/relationships/slide" Target="slides/slide134.xml"/><Relationship Id="rId177" Type="http://schemas.openxmlformats.org/officeDocument/2006/relationships/viewProps" Target="viewProps.xml"/><Relationship Id="rId172" Type="http://schemas.openxmlformats.org/officeDocument/2006/relationships/slide" Target="slides/slide150.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slide" Target="slides/slide119.xml"/><Relationship Id="rId146" Type="http://schemas.openxmlformats.org/officeDocument/2006/relationships/slide" Target="slides/slide124.xml"/><Relationship Id="rId167" Type="http://schemas.openxmlformats.org/officeDocument/2006/relationships/slide" Target="slides/slide145.xml"/><Relationship Id="rId7" Type="http://schemas.openxmlformats.org/officeDocument/2006/relationships/slideMaster" Target="slideMasters/slideMaster2.xml"/><Relationship Id="rId71" Type="http://schemas.openxmlformats.org/officeDocument/2006/relationships/slide" Target="slides/slide49.xml"/><Relationship Id="rId92" Type="http://schemas.openxmlformats.org/officeDocument/2006/relationships/slide" Target="slides/slide70.xml"/><Relationship Id="rId162" Type="http://schemas.openxmlformats.org/officeDocument/2006/relationships/slide" Target="slides/slide140.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157" Type="http://schemas.openxmlformats.org/officeDocument/2006/relationships/slide" Target="slides/slide135.xml"/><Relationship Id="rId178" Type="http://schemas.openxmlformats.org/officeDocument/2006/relationships/theme" Target="theme/theme1.xml"/><Relationship Id="rId61" Type="http://schemas.openxmlformats.org/officeDocument/2006/relationships/slide" Target="slides/slide39.xml"/><Relationship Id="rId82" Type="http://schemas.openxmlformats.org/officeDocument/2006/relationships/slide" Target="slides/slide60.xml"/><Relationship Id="rId152" Type="http://schemas.openxmlformats.org/officeDocument/2006/relationships/slide" Target="slides/slide130.xml"/><Relationship Id="rId173" Type="http://schemas.openxmlformats.org/officeDocument/2006/relationships/notesMaster" Target="notesMasters/notesMaster1.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slide" Target="slides/slide125.xml"/><Relationship Id="rId168" Type="http://schemas.openxmlformats.org/officeDocument/2006/relationships/slide" Target="slides/slide146.xml"/><Relationship Id="rId8" Type="http://schemas.openxmlformats.org/officeDocument/2006/relationships/slideMaster" Target="slideMasters/slideMaster3.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slide" Target="slides/slide120.xml"/><Relationship Id="rId163" Type="http://schemas.openxmlformats.org/officeDocument/2006/relationships/slide" Target="slides/slide141.xml"/><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slide" Target="slides/slide136.xml"/><Relationship Id="rId20" Type="http://schemas.openxmlformats.org/officeDocument/2006/relationships/slideMaster" Target="slideMasters/slideMaster15.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slide" Target="slides/slide131.xml"/><Relationship Id="rId174" Type="http://schemas.openxmlformats.org/officeDocument/2006/relationships/handoutMaster" Target="handoutMasters/handoutMaster1.xml"/><Relationship Id="rId179" Type="http://schemas.openxmlformats.org/officeDocument/2006/relationships/tableStyles" Target="tableStyles.xml"/><Relationship Id="rId15" Type="http://schemas.openxmlformats.org/officeDocument/2006/relationships/slideMaster" Target="slideMasters/slideMaster10.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5.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slide" Target="slides/slide121.xml"/><Relationship Id="rId148" Type="http://schemas.openxmlformats.org/officeDocument/2006/relationships/slide" Target="slides/slide126.xml"/><Relationship Id="rId164" Type="http://schemas.openxmlformats.org/officeDocument/2006/relationships/slide" Target="slides/slide142.xml"/><Relationship Id="rId169" Type="http://schemas.openxmlformats.org/officeDocument/2006/relationships/slide" Target="slides/slide147.xml"/><Relationship Id="rId4" Type="http://schemas.openxmlformats.org/officeDocument/2006/relationships/customXml" Target="../customXml/item4.xml"/><Relationship Id="rId9" Type="http://schemas.openxmlformats.org/officeDocument/2006/relationships/slideMaster" Target="slideMasters/slideMaster4.xml"/><Relationship Id="rId180" Type="http://schemas.microsoft.com/office/2018/10/relationships/authors" Target="authors.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slide" Target="slides/slide132.xml"/><Relationship Id="rId175" Type="http://schemas.openxmlformats.org/officeDocument/2006/relationships/commentAuthors" Target="commentAuthors.xml"/><Relationship Id="rId16" Type="http://schemas.openxmlformats.org/officeDocument/2006/relationships/slideMaster" Target="slideMasters/slideMaster11.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slide" Target="slides/slide122.xml"/><Relationship Id="rId90" Type="http://schemas.openxmlformats.org/officeDocument/2006/relationships/slide" Target="slides/slide68.xml"/><Relationship Id="rId165" Type="http://schemas.openxmlformats.org/officeDocument/2006/relationships/slide" Target="slides/slide143.xml"/><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80" Type="http://schemas.openxmlformats.org/officeDocument/2006/relationships/slide" Target="slides/slide58.xml"/><Relationship Id="rId155" Type="http://schemas.openxmlformats.org/officeDocument/2006/relationships/slide" Target="slides/slide133.xml"/><Relationship Id="rId176" Type="http://schemas.openxmlformats.org/officeDocument/2006/relationships/presProps" Target="presProps.xml"/><Relationship Id="rId17" Type="http://schemas.openxmlformats.org/officeDocument/2006/relationships/slideMaster" Target="slideMasters/slideMaster12.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24" Type="http://schemas.openxmlformats.org/officeDocument/2006/relationships/slide" Target="slides/slide102.xml"/><Relationship Id="rId70" Type="http://schemas.openxmlformats.org/officeDocument/2006/relationships/slide" Target="slides/slide48.xml"/><Relationship Id="rId91" Type="http://schemas.openxmlformats.org/officeDocument/2006/relationships/slide" Target="slides/slide69.xml"/><Relationship Id="rId145" Type="http://schemas.openxmlformats.org/officeDocument/2006/relationships/slide" Target="slides/slide123.xml"/><Relationship Id="rId166" Type="http://schemas.openxmlformats.org/officeDocument/2006/relationships/slide" Target="slides/slide144.xml"/><Relationship Id="rId1" Type="http://schemas.openxmlformats.org/officeDocument/2006/relationships/customXml" Target="../customXml/item1.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comments/modernComment_7BBF577C_F7477FAD.xml><?xml version="1.0" encoding="utf-8"?>
<p188:cmLst xmlns:a="http://schemas.openxmlformats.org/drawingml/2006/main" xmlns:r="http://schemas.openxmlformats.org/officeDocument/2006/relationships" xmlns:p188="http://schemas.microsoft.com/office/powerpoint/2018/8/main">
  <p188:cm id="{51A42D0D-D51D-4FF9-96EE-5A38D211EFB7}" authorId="{0B30EB1B-83CB-6D3E-A2B8-0CEFDD55FC8C}" created="2021-01-08T15:48:02.142">
    <ac:deMkLst xmlns:ac="http://schemas.microsoft.com/office/drawing/2013/main/command">
      <pc:docMk xmlns:pc="http://schemas.microsoft.com/office/powerpoint/2013/main/command"/>
      <pc:sldMk xmlns:pc="http://schemas.microsoft.com/office/powerpoint/2013/main/command" cId="4148658093" sldId="2076137340"/>
      <ac:spMk id="26" creationId="{5BE42597-C25D-C749-889A-BB076EC115D7}"/>
    </ac:deMkLst>
    <p188:replyLst>
      <p188:reply id="{E085FD3B-995D-4293-98A9-D0B11395F5C9}" authorId="{0B30EB1B-83CB-6D3E-A2B8-0CEFDD55FC8C}" created="2021-01-08T16:49:22.158">
        <p188:txBody>
          <a:bodyPr/>
          <a:lstStyle/>
          <a:p>
            <a:r>
              <a:rPr lang="en-US"/>
              <a:t>Confirmed with David Pless
</a:t>
            </a:r>
          </a:p>
        </p188:txBody>
      </p188:reply>
    </p188:replyLst>
    <p188:txBody>
      <a:bodyPr/>
      <a:lstStyle/>
      <a:p>
        <a:r>
          <a:rPr lang="en-US"/>
          <a:t>Not sure if this needs to be updated to "SQL IaaS Extension"
</a:t>
        </a:r>
      </a:p>
    </p188:txBody>
  </p188:cm>
</p188:cmLst>
</file>

<file path=ppt/comments/modernComment_7BBF5B8B_CE13BC4C.xml><?xml version="1.0" encoding="utf-8"?>
<p188:cmLst xmlns:a="http://schemas.openxmlformats.org/drawingml/2006/main" xmlns:r="http://schemas.openxmlformats.org/officeDocument/2006/relationships" xmlns:p188="http://schemas.microsoft.com/office/powerpoint/2018/8/main">
  <p188:cm id="{6C772B96-F998-499B-B7CB-E7D673D6E41C}" authorId="{0B30EB1B-83CB-6D3E-A2B8-0CEFDD55FC8C}" created="2021-01-08T16:05:07.085">
    <ac:deMkLst xmlns:ac="http://schemas.microsoft.com/office/drawing/2013/main/command">
      <pc:docMk xmlns:pc="http://schemas.microsoft.com/office/powerpoint/2013/main/command"/>
      <pc:sldMk xmlns:pc="http://schemas.microsoft.com/office/powerpoint/2013/main/command" cId="3457399884" sldId="2076138379"/>
      <ac:spMk id="3" creationId="{64B7BCC0-23D5-B846-8129-D6D080266BBE}"/>
    </ac:deMkLst>
    <p188:pos x="3360282" y="1588077"/>
    <p188:txBody>
      <a:bodyPr/>
      <a:lstStyle/>
      <a:p>
        <a:r>
          <a:rPr lang="en-US"/>
          <a:t>Should we have anything about SQL Data Sync?</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dirty="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dirty="0">
              <a:solidFill>
                <a:prstClr val="black">
                  <a:hueOff val="0"/>
                  <a:satOff val="0"/>
                  <a:lumOff val="0"/>
                  <a:alphaOff val="0"/>
                </a:prstClr>
              </a:solidFill>
              <a:latin typeface="Segoe UI"/>
              <a:ea typeface="+mn-ea"/>
              <a:cs typeface="+mn-cs"/>
            </a:rPr>
            <a:t>Azure SQL Database Hyperscale</a:t>
          </a:r>
        </a:p>
        <a:p>
          <a:r>
            <a:rPr lang="en-US" sz="1200" kern="1200" dirty="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dirty="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dirty="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dirty="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9597D-E311-42FD-A3A0-96A0E79312D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CE9FA5F0-C2C1-43CB-B928-AA100976F325}">
      <dgm:prSet/>
      <dgm:spPr/>
      <dgm:t>
        <a:bodyPr/>
        <a:lstStyle/>
        <a:p>
          <a:r>
            <a:rPr lang="en-US" baseline="0"/>
            <a:t>Data Classification</a:t>
          </a:r>
          <a:endParaRPr lang="en-US"/>
        </a:p>
      </dgm:t>
    </dgm:pt>
    <dgm:pt modelId="{AE111D82-611C-493A-8E8E-1EBD8D556F08}" type="parTrans" cxnId="{6ADA7BF4-C1C8-4C1E-86BB-B8130A55724F}">
      <dgm:prSet/>
      <dgm:spPr/>
      <dgm:t>
        <a:bodyPr/>
        <a:lstStyle/>
        <a:p>
          <a:endParaRPr lang="en-US"/>
        </a:p>
      </dgm:t>
    </dgm:pt>
    <dgm:pt modelId="{B2B6893B-61A4-4E85-ABCF-301946DA7022}" type="sibTrans" cxnId="{6ADA7BF4-C1C8-4C1E-86BB-B8130A55724F}">
      <dgm:prSet/>
      <dgm:spPr/>
      <dgm:t>
        <a:bodyPr/>
        <a:lstStyle/>
        <a:p>
          <a:endParaRPr lang="en-US"/>
        </a:p>
      </dgm:t>
    </dgm:pt>
    <dgm:pt modelId="{2AE45F5A-FACC-46DD-BFA4-E1912F1C674C}">
      <dgm:prSet/>
      <dgm:spPr/>
      <dgm:t>
        <a:bodyPr/>
        <a:lstStyle/>
        <a:p>
          <a:r>
            <a:rPr lang="en-US" baseline="0" dirty="0"/>
            <a:t>Azure Security Center</a:t>
          </a:r>
          <a:endParaRPr lang="en-US" dirty="0"/>
        </a:p>
      </dgm:t>
    </dgm:pt>
    <dgm:pt modelId="{B2567095-091A-40A4-8AEF-111BB6766E91}" type="parTrans" cxnId="{294542E7-0B23-49FF-9118-5E07713FDD4A}">
      <dgm:prSet/>
      <dgm:spPr/>
      <dgm:t>
        <a:bodyPr/>
        <a:lstStyle/>
        <a:p>
          <a:endParaRPr lang="en-US"/>
        </a:p>
      </dgm:t>
    </dgm:pt>
    <dgm:pt modelId="{635E3FF7-8EB7-45C4-877F-C0E3835C08CC}" type="sibTrans" cxnId="{294542E7-0B23-49FF-9118-5E07713FDD4A}">
      <dgm:prSet/>
      <dgm:spPr/>
      <dgm:t>
        <a:bodyPr/>
        <a:lstStyle/>
        <a:p>
          <a:endParaRPr lang="en-US"/>
        </a:p>
      </dgm:t>
    </dgm:pt>
    <dgm:pt modelId="{D7244D12-FF4C-4233-B14B-648FF9492643}">
      <dgm:prSet/>
      <dgm:spPr/>
      <dgm:t>
        <a:bodyPr/>
        <a:lstStyle/>
        <a:p>
          <a:r>
            <a:rPr lang="en-US" baseline="0" dirty="0"/>
            <a:t>Vulnerability assessment</a:t>
          </a:r>
          <a:endParaRPr lang="en-US" dirty="0"/>
        </a:p>
      </dgm:t>
    </dgm:pt>
    <dgm:pt modelId="{0AE6D4CD-5433-4E75-8619-FF7AB4462BFE}" type="parTrans" cxnId="{96B444EE-ADFC-421F-8707-A8333DB67720}">
      <dgm:prSet/>
      <dgm:spPr/>
      <dgm:t>
        <a:bodyPr/>
        <a:lstStyle/>
        <a:p>
          <a:endParaRPr lang="en-US"/>
        </a:p>
      </dgm:t>
    </dgm:pt>
    <dgm:pt modelId="{F1508911-218B-4B0F-9C57-28F4EDBD8195}" type="sibTrans" cxnId="{96B444EE-ADFC-421F-8707-A8333DB67720}">
      <dgm:prSet/>
      <dgm:spPr/>
      <dgm:t>
        <a:bodyPr/>
        <a:lstStyle/>
        <a:p>
          <a:endParaRPr lang="en-US"/>
        </a:p>
      </dgm:t>
    </dgm:pt>
    <dgm:pt modelId="{C9F173E1-CDD8-416B-90C5-AE7CE2C310B8}">
      <dgm:prSet/>
      <dgm:spPr/>
      <dgm:t>
        <a:bodyPr/>
        <a:lstStyle/>
        <a:p>
          <a:r>
            <a:rPr lang="en-US" baseline="0"/>
            <a:t>Advanced Threat Protection</a:t>
          </a:r>
          <a:endParaRPr lang="en-US"/>
        </a:p>
      </dgm:t>
    </dgm:pt>
    <dgm:pt modelId="{5DD4DA66-CC02-4873-B56F-BCFD16451B9F}" type="parTrans" cxnId="{C241CE7A-E2D0-46B4-895C-832D5DE111EE}">
      <dgm:prSet/>
      <dgm:spPr/>
      <dgm:t>
        <a:bodyPr/>
        <a:lstStyle/>
        <a:p>
          <a:endParaRPr lang="en-US"/>
        </a:p>
      </dgm:t>
    </dgm:pt>
    <dgm:pt modelId="{96162662-9043-4AA4-847E-6A9EA80BC180}" type="sibTrans" cxnId="{C241CE7A-E2D0-46B4-895C-832D5DE111EE}">
      <dgm:prSet/>
      <dgm:spPr/>
      <dgm:t>
        <a:bodyPr/>
        <a:lstStyle/>
        <a:p>
          <a:endParaRPr lang="en-US"/>
        </a:p>
      </dgm:t>
    </dgm:pt>
    <dgm:pt modelId="{BC635128-804A-4E43-A541-205D12222D5D}">
      <dgm:prSet/>
      <dgm:spPr/>
      <dgm:t>
        <a:bodyPr/>
        <a:lstStyle/>
        <a:p>
          <a:r>
            <a:rPr lang="en-US" baseline="0"/>
            <a:t>Azure </a:t>
          </a:r>
          <a:r>
            <a:rPr lang="en-US" baseline="0" dirty="0"/>
            <a:t>Defender</a:t>
          </a:r>
          <a:endParaRPr lang="en-US" dirty="0"/>
        </a:p>
      </dgm:t>
    </dgm:pt>
    <dgm:pt modelId="{713F2468-3E70-42DD-BA6B-A11B84D65F8A}" type="parTrans" cxnId="{866126F3-C356-42E6-837C-A48FDDF554CA}">
      <dgm:prSet/>
      <dgm:spPr/>
      <dgm:t>
        <a:bodyPr/>
        <a:lstStyle/>
        <a:p>
          <a:endParaRPr lang="en-US"/>
        </a:p>
      </dgm:t>
    </dgm:pt>
    <dgm:pt modelId="{5D72C587-D61B-4B95-9F04-277CDD2C0563}" type="sibTrans" cxnId="{866126F3-C356-42E6-837C-A48FDDF554CA}">
      <dgm:prSet/>
      <dgm:spPr/>
      <dgm:t>
        <a:bodyPr/>
        <a:lstStyle/>
        <a:p>
          <a:endParaRPr lang="en-US"/>
        </a:p>
      </dgm:t>
    </dgm:pt>
    <dgm:pt modelId="{989C20CD-9058-4BE1-B1C3-C6B6F5CDF0FA}" type="pres">
      <dgm:prSet presAssocID="{8AB9597D-E311-42FD-A3A0-96A0E79312D4}" presName="linear" presStyleCnt="0">
        <dgm:presLayoutVars>
          <dgm:animLvl val="lvl"/>
          <dgm:resizeHandles val="exact"/>
        </dgm:presLayoutVars>
      </dgm:prSet>
      <dgm:spPr/>
    </dgm:pt>
    <dgm:pt modelId="{4181BCCB-5138-4782-8A1E-8AA0CFC6CDE9}" type="pres">
      <dgm:prSet presAssocID="{CE9FA5F0-C2C1-43CB-B928-AA100976F325}" presName="parentText" presStyleLbl="node1" presStyleIdx="0" presStyleCnt="3">
        <dgm:presLayoutVars>
          <dgm:chMax val="0"/>
          <dgm:bulletEnabled val="1"/>
        </dgm:presLayoutVars>
      </dgm:prSet>
      <dgm:spPr/>
    </dgm:pt>
    <dgm:pt modelId="{46CAEB25-2176-4540-ABAC-FFADD50C860A}" type="pres">
      <dgm:prSet presAssocID="{B2B6893B-61A4-4E85-ABCF-301946DA7022}" presName="spacer" presStyleCnt="0"/>
      <dgm:spPr/>
    </dgm:pt>
    <dgm:pt modelId="{41B2EC46-782C-4088-AF4B-5961541D2035}" type="pres">
      <dgm:prSet presAssocID="{2AE45F5A-FACC-46DD-BFA4-E1912F1C674C}" presName="parentText" presStyleLbl="node1" presStyleIdx="1" presStyleCnt="3">
        <dgm:presLayoutVars>
          <dgm:chMax val="0"/>
          <dgm:bulletEnabled val="1"/>
        </dgm:presLayoutVars>
      </dgm:prSet>
      <dgm:spPr/>
    </dgm:pt>
    <dgm:pt modelId="{7F0EFF4D-AA9F-4D17-8664-E5A73E38B047}" type="pres">
      <dgm:prSet presAssocID="{635E3FF7-8EB7-45C4-877F-C0E3835C08CC}" presName="spacer" presStyleCnt="0"/>
      <dgm:spPr/>
    </dgm:pt>
    <dgm:pt modelId="{C07AF76F-9B91-426B-991B-72450288B21F}" type="pres">
      <dgm:prSet presAssocID="{BC635128-804A-4E43-A541-205D12222D5D}" presName="parentText" presStyleLbl="node1" presStyleIdx="2" presStyleCnt="3">
        <dgm:presLayoutVars>
          <dgm:chMax val="0"/>
          <dgm:bulletEnabled val="1"/>
        </dgm:presLayoutVars>
      </dgm:prSet>
      <dgm:spPr/>
    </dgm:pt>
    <dgm:pt modelId="{FA02A132-6752-4B3C-8930-4171B2392F70}" type="pres">
      <dgm:prSet presAssocID="{BC635128-804A-4E43-A541-205D12222D5D}" presName="childText" presStyleLbl="revTx" presStyleIdx="0" presStyleCnt="1">
        <dgm:presLayoutVars>
          <dgm:bulletEnabled val="1"/>
        </dgm:presLayoutVars>
      </dgm:prSet>
      <dgm:spPr/>
    </dgm:pt>
  </dgm:ptLst>
  <dgm:cxnLst>
    <dgm:cxn modelId="{16F4D00F-C644-4D0B-B829-6B1B891B90DD}" type="presOf" srcId="{C9F173E1-CDD8-416B-90C5-AE7CE2C310B8}" destId="{FA02A132-6752-4B3C-8930-4171B2392F70}" srcOrd="0" destOrd="1" presId="urn:microsoft.com/office/officeart/2005/8/layout/vList2"/>
    <dgm:cxn modelId="{14E3B54E-0385-4880-8E88-C3EBA5021478}" type="presOf" srcId="{CE9FA5F0-C2C1-43CB-B928-AA100976F325}" destId="{4181BCCB-5138-4782-8A1E-8AA0CFC6CDE9}" srcOrd="0" destOrd="0" presId="urn:microsoft.com/office/officeart/2005/8/layout/vList2"/>
    <dgm:cxn modelId="{C241CE7A-E2D0-46B4-895C-832D5DE111EE}" srcId="{BC635128-804A-4E43-A541-205D12222D5D}" destId="{C9F173E1-CDD8-416B-90C5-AE7CE2C310B8}" srcOrd="1" destOrd="0" parTransId="{5DD4DA66-CC02-4873-B56F-BCFD16451B9F}" sibTransId="{96162662-9043-4AA4-847E-6A9EA80BC180}"/>
    <dgm:cxn modelId="{0A6B8B89-88AC-4B0D-B867-247F18AF2D73}" type="presOf" srcId="{8AB9597D-E311-42FD-A3A0-96A0E79312D4}" destId="{989C20CD-9058-4BE1-B1C3-C6B6F5CDF0FA}" srcOrd="0" destOrd="0" presId="urn:microsoft.com/office/officeart/2005/8/layout/vList2"/>
    <dgm:cxn modelId="{BD5FCB8D-08EC-49D7-8432-CCA3C2800294}" type="presOf" srcId="{2AE45F5A-FACC-46DD-BFA4-E1912F1C674C}" destId="{41B2EC46-782C-4088-AF4B-5961541D2035}" srcOrd="0" destOrd="0" presId="urn:microsoft.com/office/officeart/2005/8/layout/vList2"/>
    <dgm:cxn modelId="{0A323FCE-5F4F-448B-9823-778A2DEFCBF7}" type="presOf" srcId="{BC635128-804A-4E43-A541-205D12222D5D}" destId="{C07AF76F-9B91-426B-991B-72450288B21F}" srcOrd="0" destOrd="0" presId="urn:microsoft.com/office/officeart/2005/8/layout/vList2"/>
    <dgm:cxn modelId="{294542E7-0B23-49FF-9118-5E07713FDD4A}" srcId="{8AB9597D-E311-42FD-A3A0-96A0E79312D4}" destId="{2AE45F5A-FACC-46DD-BFA4-E1912F1C674C}" srcOrd="1" destOrd="0" parTransId="{B2567095-091A-40A4-8AEF-111BB6766E91}" sibTransId="{635E3FF7-8EB7-45C4-877F-C0E3835C08CC}"/>
    <dgm:cxn modelId="{96B444EE-ADFC-421F-8707-A8333DB67720}" srcId="{BC635128-804A-4E43-A541-205D12222D5D}" destId="{D7244D12-FF4C-4233-B14B-648FF9492643}" srcOrd="0" destOrd="0" parTransId="{0AE6D4CD-5433-4E75-8619-FF7AB4462BFE}" sibTransId="{F1508911-218B-4B0F-9C57-28F4EDBD8195}"/>
    <dgm:cxn modelId="{866126F3-C356-42E6-837C-A48FDDF554CA}" srcId="{8AB9597D-E311-42FD-A3A0-96A0E79312D4}" destId="{BC635128-804A-4E43-A541-205D12222D5D}" srcOrd="2" destOrd="0" parTransId="{713F2468-3E70-42DD-BA6B-A11B84D65F8A}" sibTransId="{5D72C587-D61B-4B95-9F04-277CDD2C0563}"/>
    <dgm:cxn modelId="{FC9F66F4-4187-4B44-9B2B-DBD29723D4F2}" type="presOf" srcId="{D7244D12-FF4C-4233-B14B-648FF9492643}" destId="{FA02A132-6752-4B3C-8930-4171B2392F70}" srcOrd="0" destOrd="0" presId="urn:microsoft.com/office/officeart/2005/8/layout/vList2"/>
    <dgm:cxn modelId="{6ADA7BF4-C1C8-4C1E-86BB-B8130A55724F}" srcId="{8AB9597D-E311-42FD-A3A0-96A0E79312D4}" destId="{CE9FA5F0-C2C1-43CB-B928-AA100976F325}" srcOrd="0" destOrd="0" parTransId="{AE111D82-611C-493A-8E8E-1EBD8D556F08}" sibTransId="{B2B6893B-61A4-4E85-ABCF-301946DA7022}"/>
    <dgm:cxn modelId="{0189A42D-5B82-4BD3-AB88-DB4FFA3132DC}" type="presParOf" srcId="{989C20CD-9058-4BE1-B1C3-C6B6F5CDF0FA}" destId="{4181BCCB-5138-4782-8A1E-8AA0CFC6CDE9}" srcOrd="0" destOrd="0" presId="urn:microsoft.com/office/officeart/2005/8/layout/vList2"/>
    <dgm:cxn modelId="{FB5075CD-43BC-4EB9-A5A1-D5D8580C0C76}" type="presParOf" srcId="{989C20CD-9058-4BE1-B1C3-C6B6F5CDF0FA}" destId="{46CAEB25-2176-4540-ABAC-FFADD50C860A}" srcOrd="1" destOrd="0" presId="urn:microsoft.com/office/officeart/2005/8/layout/vList2"/>
    <dgm:cxn modelId="{A041E5A7-E922-4552-9DA5-76A813C9EF80}" type="presParOf" srcId="{989C20CD-9058-4BE1-B1C3-C6B6F5CDF0FA}" destId="{41B2EC46-782C-4088-AF4B-5961541D2035}" srcOrd="2" destOrd="0" presId="urn:microsoft.com/office/officeart/2005/8/layout/vList2"/>
    <dgm:cxn modelId="{3DD17DB9-EDA6-4312-BAD5-32FCF57B5AF5}" type="presParOf" srcId="{989C20CD-9058-4BE1-B1C3-C6B6F5CDF0FA}" destId="{7F0EFF4D-AA9F-4D17-8664-E5A73E38B047}" srcOrd="3" destOrd="0" presId="urn:microsoft.com/office/officeart/2005/8/layout/vList2"/>
    <dgm:cxn modelId="{FA059106-63E8-49D0-9B61-51A32F6E6C39}" type="presParOf" srcId="{989C20CD-9058-4BE1-B1C3-C6B6F5CDF0FA}" destId="{C07AF76F-9B91-426B-991B-72450288B21F}" srcOrd="4" destOrd="0" presId="urn:microsoft.com/office/officeart/2005/8/layout/vList2"/>
    <dgm:cxn modelId="{EE45F2C7-EBCA-4E8C-8D31-19B8DA833849}" type="presParOf" srcId="{989C20CD-9058-4BE1-B1C3-C6B6F5CDF0FA}" destId="{FA02A132-6752-4B3C-8930-4171B2392F7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dirty="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dirty="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BCCB-5138-4782-8A1E-8AA0CFC6CDE9}">
      <dsp:nvSpPr>
        <dsp:cNvPr id="0" name=""/>
        <dsp:cNvSpPr/>
      </dsp:nvSpPr>
      <dsp:spPr>
        <a:xfrm>
          <a:off x="0" y="1914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Data Classification</a:t>
          </a:r>
          <a:endParaRPr lang="en-US" sz="2200" kern="1200"/>
        </a:p>
      </dsp:txBody>
      <dsp:txXfrm>
        <a:off x="27644" y="46785"/>
        <a:ext cx="10379350" cy="510992"/>
      </dsp:txXfrm>
    </dsp:sp>
    <dsp:sp modelId="{41B2EC46-782C-4088-AF4B-5961541D2035}">
      <dsp:nvSpPr>
        <dsp:cNvPr id="0" name=""/>
        <dsp:cNvSpPr/>
      </dsp:nvSpPr>
      <dsp:spPr>
        <a:xfrm>
          <a:off x="0" y="64878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dirty="0"/>
            <a:t>Azure Security Center</a:t>
          </a:r>
          <a:endParaRPr lang="en-US" sz="2200" kern="1200" dirty="0"/>
        </a:p>
      </dsp:txBody>
      <dsp:txXfrm>
        <a:off x="27644" y="676425"/>
        <a:ext cx="10379350" cy="510992"/>
      </dsp:txXfrm>
    </dsp:sp>
    <dsp:sp modelId="{C07AF76F-9B91-426B-991B-72450288B21F}">
      <dsp:nvSpPr>
        <dsp:cNvPr id="0" name=""/>
        <dsp:cNvSpPr/>
      </dsp:nvSpPr>
      <dsp:spPr>
        <a:xfrm>
          <a:off x="0" y="127842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Azure </a:t>
          </a:r>
          <a:r>
            <a:rPr lang="en-US" sz="2200" kern="1200" baseline="0" dirty="0"/>
            <a:t>Defender</a:t>
          </a:r>
          <a:endParaRPr lang="en-US" sz="2200" kern="1200" dirty="0"/>
        </a:p>
      </dsp:txBody>
      <dsp:txXfrm>
        <a:off x="27644" y="1306065"/>
        <a:ext cx="10379350" cy="510992"/>
      </dsp:txXfrm>
    </dsp:sp>
    <dsp:sp modelId="{FA02A132-6752-4B3C-8930-4171B2392F70}">
      <dsp:nvSpPr>
        <dsp:cNvPr id="0" name=""/>
        <dsp:cNvSpPr/>
      </dsp:nvSpPr>
      <dsp:spPr>
        <a:xfrm>
          <a:off x="0" y="1844701"/>
          <a:ext cx="10434638"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0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dirty="0"/>
            <a:t>Vulnerability assessment</a:t>
          </a:r>
          <a:endParaRPr lang="en-US" sz="1700" kern="1200" dirty="0"/>
        </a:p>
        <a:p>
          <a:pPr marL="171450" lvl="1" indent="-171450" algn="l" defTabSz="755650">
            <a:lnSpc>
              <a:spcPct val="90000"/>
            </a:lnSpc>
            <a:spcBef>
              <a:spcPct val="0"/>
            </a:spcBef>
            <a:spcAft>
              <a:spcPct val="20000"/>
            </a:spcAft>
            <a:buChar char="•"/>
          </a:pPr>
          <a:r>
            <a:rPr lang="en-US" sz="1700" kern="1200" baseline="0"/>
            <a:t>Advanced Threat Protection</a:t>
          </a:r>
          <a:endParaRPr lang="en-US" sz="1700" kern="1200"/>
        </a:p>
      </dsp:txBody>
      <dsp:txXfrm>
        <a:off x="0" y="1844701"/>
        <a:ext cx="10434638" cy="637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2/4/2021 3:05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2/4/2021 3:04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08.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20.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7.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90.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LAYOUT : 2 Person Desktop TR. Next slide goes to Desktop Only</a:t>
            </a:r>
          </a:p>
          <a:p>
            <a:endParaRPr lang="en-US" dirty="0"/>
          </a:p>
          <a:p>
            <a:r>
              <a:rPr lang="en-US" dirty="0"/>
              <a:t>Bob</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a:t>
            </a:r>
            <a:r>
              <a:rPr lang="en-US" sz="1100" b="0" i="0" err="1">
                <a:effectLst/>
                <a:latin typeface="Segoe UI" panose="020B0502040204020203" pitchFamily="34" charset="0"/>
              </a:rPr>
              <a:t>theres</a:t>
            </a:r>
            <a:r>
              <a:rPr lang="en-US" sz="1100" b="0" i="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a:t>
            </a:r>
            <a:r>
              <a:rPr lang="en-US" sz="850" err="1">
                <a:latin typeface="Segoe UI Light"/>
                <a:cs typeface="Segoe UI Light"/>
              </a:rPr>
              <a:t>Xevent</a:t>
            </a:r>
            <a:r>
              <a:rPr lang="en-US" sz="850">
                <a:latin typeface="Segoe UI Light"/>
                <a:cs typeface="Segoe UI Light"/>
              </a:rPr>
              <a:t> session is available for Managed Instance (but does not survive a failover)</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a:t>
            </a:r>
            <a:r>
              <a:rPr lang="en-US" sz="850" kern="1200" err="1">
                <a:solidFill>
                  <a:schemeClr val="tx1"/>
                </a:solidFill>
                <a:latin typeface="Segoe UI Light"/>
                <a:cs typeface="Segoe UI Light"/>
              </a:rPr>
              <a:t>undoc’d</a:t>
            </a:r>
            <a:r>
              <a:rPr lang="en-US" sz="850" kern="1200">
                <a:solidFill>
                  <a:schemeClr val="tx1"/>
                </a:solidFill>
                <a:latin typeface="Segoe UI Light"/>
                <a:cs typeface="Segoe UI Light"/>
              </a:rPr>
              <a:t> DMVs like </a:t>
            </a:r>
            <a:r>
              <a:rPr lang="en-US" sz="850" kern="1200" err="1">
                <a:solidFill>
                  <a:schemeClr val="tx1"/>
                </a:solidFill>
                <a:latin typeface="Segoe UI Light"/>
                <a:cs typeface="Segoe UI Light"/>
              </a:rPr>
              <a:t>sys.fn_hadr_fabric_get_application_health_states</a:t>
            </a:r>
            <a:r>
              <a:rPr lang="en-US" sz="850" kern="1200">
                <a:solidFill>
                  <a:schemeClr val="tx1"/>
                </a:solidFill>
                <a:latin typeface="Segoe UI Light"/>
                <a:cs typeface="Segoe UI Light"/>
              </a:rPr>
              <a:t> and </a:t>
            </a:r>
            <a:r>
              <a:rPr lang="en-US" sz="850" kern="1200" err="1">
                <a:solidFill>
                  <a:schemeClr val="tx1"/>
                </a:solidFill>
                <a:latin typeface="Segoe UI Light"/>
                <a:cs typeface="Segoe UI Light"/>
              </a:rPr>
              <a:t>sys.fn_hadr_fabric_get_application_health_states</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a:t>
            </a:r>
            <a:r>
              <a:rPr lang="en-US" sz="900" err="1">
                <a:solidFill>
                  <a:srgbClr val="0078D4"/>
                </a:solidFill>
              </a:rPr>
              <a:t>db_owner</a:t>
            </a:r>
            <a:r>
              <a:rPr lang="en-US" sz="900">
                <a:solidFill>
                  <a:srgbClr val="0078D4"/>
                </a:solidFill>
              </a:rPr>
              <a:t> from viewing user data with permission only. If there is highly sensitive data in a database, Always Encrypted can be used to safely prevent even </a:t>
            </a:r>
            <a:r>
              <a:rPr lang="en-US" sz="900" err="1">
                <a:solidFill>
                  <a:srgbClr val="0078D4"/>
                </a:solidFill>
              </a:rPr>
              <a:t>db_owners</a:t>
            </a:r>
            <a:r>
              <a:rPr lang="en-US" sz="900">
                <a:solidFill>
                  <a:srgbClr val="0078D4"/>
                </a:solidFill>
              </a:rPr>
              <a:t>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143</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TODO: Confirm MI support for EXTERNAL TABLES</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146</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a:t>
            </a:r>
            <a:r>
              <a:rPr lang="en-US" sz="900" b="1" err="1">
                <a:solidFill>
                  <a:schemeClr val="accent1"/>
                </a:solidFill>
                <a:latin typeface="+mn-lt"/>
              </a:rPr>
              <a:t>chooseazuresql</a:t>
            </a:r>
            <a:endParaRPr lang="en-US" sz="900" b="1">
              <a:solidFill>
                <a:schemeClr val="accent1"/>
              </a:solidFill>
              <a:latin typeface="+mn-lt"/>
            </a:endParaRP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t>
            </a:r>
            <a:r>
              <a:rPr lang="en-US" sz="900" b="1" err="1">
                <a:solidFill>
                  <a:schemeClr val="accent1"/>
                </a:solidFill>
                <a:latin typeface="+mn-lt"/>
              </a:rPr>
              <a:t>azuresqldocs</a:t>
            </a:r>
            <a:endParaRPr lang="en-US" sz="900" b="1">
              <a:solidFill>
                <a:schemeClr val="accent1"/>
              </a:solidFill>
              <a:latin typeface="+mn-lt"/>
            </a:endParaRP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a:t>
            </a:r>
            <a:r>
              <a:rPr lang="en-US" sz="900" b="1" err="1">
                <a:solidFill>
                  <a:schemeClr val="accent1"/>
                </a:solidFill>
                <a:latin typeface="+mn-lt"/>
              </a:rPr>
              <a:t>dataexposed</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t>
            </a:r>
            <a:r>
              <a:rPr lang="en-US" sz="900" b="1" err="1">
                <a:solidFill>
                  <a:schemeClr val="accent1"/>
                </a:solidFill>
                <a:latin typeface="+mn-lt"/>
              </a:rPr>
              <a:t>azuresqlbook</a:t>
            </a: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t>
            </a:r>
            <a:r>
              <a:rPr lang="en-US" sz="900" b="1" err="1">
                <a:solidFill>
                  <a:schemeClr val="accent1"/>
                </a:solidFill>
                <a:latin typeface="+mn-lt"/>
                <a:hlinkClick r:id="rId3"/>
              </a:rPr>
              <a:t>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150</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Anna to talk about DB mostly</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err="1"/>
              <a:t>Vcore</a:t>
            </a:r>
            <a:r>
              <a:rPr lang="en-US" b="0"/>
              <a:t>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LAYOUT : 2 Person Desktop TR</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63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a:t>
            </a:r>
            <a:r>
              <a:rPr lang="en-US" err="1"/>
              <a:t>Fsv</a:t>
            </a:r>
            <a:r>
              <a:rPr lang="en-US"/>
              <a:t>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a:t>
            </a:r>
            <a:r>
              <a:rPr lang="en-US" err="1"/>
              <a:t>vCores</a:t>
            </a:r>
            <a:r>
              <a:rPr lang="en-US"/>
              <a:t>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a:t>
            </a:r>
            <a:r>
              <a:rPr lang="en-US" err="1"/>
              <a:t>vCore</a:t>
            </a:r>
            <a:r>
              <a:rPr lang="en-US"/>
              <a:t> model), and hardware generation. Serverless and Provisioned compute choice can also affect these sizes. This resource defines limits for these for </a:t>
            </a:r>
            <a:r>
              <a:rPr lang="en-US" err="1"/>
              <a:t>vCore</a:t>
            </a:r>
            <a:r>
              <a:rPr lang="en-US"/>
              <a:t>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limited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a:t>
            </a:r>
            <a:r>
              <a:rPr lang="en-US" err="1"/>
              <a:t>repl</a:t>
            </a:r>
            <a:r>
              <a:rPr lang="en-US"/>
              <a:t>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a:t>
            </a:r>
            <a:r>
              <a:rPr lang="en-US" err="1"/>
              <a:t>compat</a:t>
            </a:r>
            <a:r>
              <a:rPr lang="en-US"/>
              <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Anna </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LAYOUT : 2 Person Desktop TR</a:t>
            </a:r>
          </a:p>
          <a:p>
            <a:pPr marL="0" indent="0">
              <a:buFont typeface="Arial" panose="020B0604020202020204" pitchFamily="34" charset="0"/>
              <a:buNone/>
            </a:pPr>
            <a:endParaRPr lang="en-US" dirty="0"/>
          </a:p>
          <a:p>
            <a:pPr marL="457200" indent="-457200">
              <a:buFont typeface="Arial" panose="020B0604020202020204" pitchFamily="34" charset="0"/>
              <a:buChar char="•"/>
            </a:pPr>
            <a:r>
              <a:rPr lang="en-US" dirty="0" err="1"/>
              <a:t>bcp</a:t>
            </a:r>
            <a:endParaRPr lang="en-US" dirty="0"/>
          </a:p>
          <a:p>
            <a:pPr marL="685800" lvl="1" indent="-457200">
              <a:buFont typeface="Arial" panose="020B0604020202020204" pitchFamily="34" charset="0"/>
              <a:buChar char="•"/>
            </a:pPr>
            <a:r>
              <a:rPr lang="en-US" dirty="0"/>
              <a:t>Connect to Azure SQL from on-premises</a:t>
            </a:r>
          </a:p>
          <a:p>
            <a:pPr marL="685800" lvl="1" indent="-457200">
              <a:buFont typeface="Arial" panose="020B0604020202020204" pitchFamily="34" charset="0"/>
              <a:buChar char="•"/>
            </a:pPr>
            <a:r>
              <a:rPr lang="en-US" dirty="0"/>
              <a:t>Connect to Azure SQL from Azure Virtual Machine</a:t>
            </a:r>
          </a:p>
          <a:p>
            <a:pPr marL="457200" indent="-457200">
              <a:buFont typeface="Arial" panose="020B0604020202020204" pitchFamily="34" charset="0"/>
              <a:buChar char="•"/>
            </a:pPr>
            <a:r>
              <a:rPr lang="en-US" dirty="0"/>
              <a:t>BULK INSERT</a:t>
            </a:r>
          </a:p>
          <a:p>
            <a:pPr marL="685800" lvl="1" indent="-457200">
              <a:buFont typeface="Arial" panose="020B0604020202020204" pitchFamily="34" charset="0"/>
              <a:buChar char="•"/>
            </a:pPr>
            <a:r>
              <a:rPr lang="en-US" dirty="0"/>
              <a:t>Use Azure Blob Storage</a:t>
            </a:r>
          </a:p>
          <a:p>
            <a:pPr marL="457200" indent="-457200">
              <a:buFont typeface="Arial" panose="020B0604020202020204" pitchFamily="34" charset="0"/>
              <a:buChar char="•"/>
            </a:pPr>
            <a:r>
              <a:rPr lang="en-US" dirty="0"/>
              <a:t>SSIS packages</a:t>
            </a:r>
          </a:p>
          <a:p>
            <a:pPr marL="685800" lvl="1" indent="-457200">
              <a:buFont typeface="Arial" panose="020B0604020202020204" pitchFamily="34" charset="0"/>
              <a:buChar char="•"/>
            </a:pPr>
            <a:r>
              <a:rPr lang="en-US" dirty="0"/>
              <a:t>Connect with SSIS on-premises</a:t>
            </a:r>
          </a:p>
          <a:p>
            <a:pPr marL="685800" lvl="1" indent="-457200">
              <a:buFont typeface="Arial" panose="020B0604020202020204" pitchFamily="34" charset="0"/>
              <a:buChar char="•"/>
            </a:pPr>
            <a:r>
              <a:rPr lang="en-US" dirty="0"/>
              <a:t>Host SSISDB in Azure SQL Database  or Managed Instance</a:t>
            </a:r>
          </a:p>
          <a:p>
            <a:pPr marL="685800" lvl="1" indent="-457200">
              <a:buFont typeface="Arial" panose="020B0604020202020204" pitchFamily="34" charset="0"/>
              <a:buChar char="•"/>
            </a:pPr>
            <a:r>
              <a:rPr lang="en-US" dirty="0"/>
              <a:t>Use the Azure-SSIS Integration Runtime (IR) for SSIS packages</a:t>
            </a:r>
          </a:p>
          <a:p>
            <a:pPr marL="457200" indent="-457200">
              <a:buFont typeface="Arial" panose="020B0604020202020204" pitchFamily="34" charset="0"/>
              <a:buChar char="•"/>
            </a:pPr>
            <a:r>
              <a:rPr lang="en-US" dirty="0"/>
              <a:t>Using Spark to load data</a:t>
            </a:r>
          </a:p>
          <a:p>
            <a:pPr marL="457200" indent="-457200">
              <a:buFont typeface="Arial" panose="020B0604020202020204" pitchFamily="34" charset="0"/>
              <a:buChar char="•"/>
            </a:pPr>
            <a:r>
              <a:rPr lang="en-US" dirty="0"/>
              <a:t>Using Azure Data Factory</a:t>
            </a:r>
          </a:p>
          <a:p>
            <a:pPr marL="457200" indent="-457200">
              <a:buFont typeface="Arial" panose="020B0604020202020204" pitchFamily="34" charset="0"/>
              <a:buChar char="•"/>
            </a:pPr>
            <a:r>
              <a:rPr lang="en-US" dirty="0"/>
              <a:t>Create database from a copy</a:t>
            </a:r>
          </a:p>
          <a:p>
            <a:pPr marL="457200" indent="-457200">
              <a:buFont typeface="Arial" panose="020B0604020202020204" pitchFamily="34" charset="0"/>
              <a:buChar char="•"/>
            </a:pPr>
            <a:r>
              <a:rPr lang="en-US" dirty="0"/>
              <a:t>Bacpac – </a:t>
            </a:r>
            <a:r>
              <a:rPr lang="en-US" dirty="0" err="1"/>
              <a:t>sqlpackage</a:t>
            </a:r>
            <a:r>
              <a:rPr lang="en-US" dirty="0"/>
              <a:t>, portal, </a:t>
            </a:r>
            <a:r>
              <a:rPr lang="en-US" dirty="0" err="1"/>
              <a:t>powershell</a:t>
            </a:r>
            <a:endParaRPr lang="en-US" dirty="0"/>
          </a:p>
          <a:p>
            <a:endParaRPr lang="en-US" dirty="0"/>
          </a:p>
          <a:p>
            <a:r>
              <a:rPr lang="en-US" dirty="0"/>
              <a:t>Notes: also could use ADF (MI and DB) </a:t>
            </a:r>
            <a:r>
              <a:rPr lang="en-US" dirty="0">
                <a:hlinkClick r:id="rId3"/>
              </a:rPr>
              <a:t>https://docs.microsoft.com/en-us/azure/data-factory/connector-sql-server</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Note: could also use Spark: </a:t>
            </a:r>
            <a:r>
              <a:rPr lang="en-US" sz="882" b="0" i="0" kern="1200" dirty="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576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forced and cannot be changed</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a:t>
            </a:r>
            <a:r>
              <a:rPr lang="en-US" err="1"/>
              <a:t>dbo</a:t>
            </a:r>
            <a:r>
              <a:rPr lang="en-US"/>
              <a:t>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err="1"/>
              <a:t>loginmanager</a:t>
            </a:r>
            <a:r>
              <a:rPr lang="en-US"/>
              <a:t> and </a:t>
            </a:r>
            <a:r>
              <a:rPr lang="en-US" err="1"/>
              <a:t>dbmanager</a:t>
            </a:r>
            <a:r>
              <a:rPr lang="en-US"/>
              <a:t> roles for Azure Database admins</a:t>
            </a:r>
          </a:p>
          <a:p>
            <a:pPr marL="457200" indent="-457200">
              <a:buFont typeface="Arial" panose="020B0604020202020204" pitchFamily="34" charset="0"/>
              <a:buChar char="•"/>
            </a:pPr>
            <a:r>
              <a:rPr lang="en-US" err="1"/>
              <a:t>sa</a:t>
            </a:r>
            <a:r>
              <a:rPr lang="en-US"/>
              <a:t>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err="1"/>
              <a:t>loginmanager</a:t>
            </a:r>
            <a:r>
              <a:rPr lang="en-US"/>
              <a:t> role is a database level role in the master of the logical server. Members are allowed to create logins for the database server</a:t>
            </a:r>
          </a:p>
          <a:p>
            <a:r>
              <a:rPr lang="en-US" err="1"/>
              <a:t>dbmanager</a:t>
            </a:r>
            <a:r>
              <a:rPr lang="en-US"/>
              <a:t>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a:t>
            </a:r>
            <a:r>
              <a:rPr lang="en-US" err="1"/>
              <a:t>loginmanager</a:t>
            </a:r>
            <a:r>
              <a:rPr lang="en-US"/>
              <a:t> or </a:t>
            </a:r>
            <a:r>
              <a:rPr lang="en-US" err="1"/>
              <a:t>dbmanager</a:t>
            </a:r>
            <a:r>
              <a:rPr lang="en-US"/>
              <a:t>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247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043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a:t>
            </a:r>
          </a:p>
          <a:p>
            <a:endParaRPr lang="en-US" sz="882" kern="1200">
              <a:solidFill>
                <a:schemeClr val="tx1"/>
              </a:solidFill>
              <a:effectLst/>
              <a:latin typeface="Segoe UI Light" pitchFamily="34" charset="0"/>
              <a:ea typeface="+mn-ea"/>
              <a:cs typeface="+mn-cs"/>
            </a:endParaRP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Overview</a:t>
            </a:r>
          </a:p>
          <a:p>
            <a:pPr marL="457200" indent="-457200">
              <a:spcAft>
                <a:spcPts val="600"/>
              </a:spcAft>
              <a:defRPr/>
            </a:pPr>
            <a:r>
              <a:rPr lang="en-US" sz="9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Summary</a:t>
            </a:r>
          </a:p>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8539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07147464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2/4/2021 3:04 PM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a:t>
            </a:r>
            <a:r>
              <a:rPr lang="en-US" err="1"/>
              <a:t>bpool</a:t>
            </a:r>
            <a:r>
              <a:rPr lang="en-US"/>
              <a:t>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a:t>
            </a:r>
            <a:r>
              <a:rPr lang="en-US" sz="1000" err="1"/>
              <a:t>Tempdb</a:t>
            </a:r>
            <a:endParaRPr lang="en-US" sz="1000"/>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a:t>
            </a:r>
            <a:r>
              <a:rPr lang="en-US" sz="800" err="1"/>
              <a:t>tempdb</a:t>
            </a:r>
            <a:endParaRPr lang="en-US" sz="800"/>
          </a:p>
          <a:p>
            <a:r>
              <a:rPr lang="en-US" sz="800"/>
              <a:t>		</a:t>
            </a:r>
            <a:r>
              <a:rPr lang="en-US" sz="800" err="1"/>
              <a:t>Tempdb</a:t>
            </a:r>
            <a:r>
              <a:rPr lang="en-US" sz="800"/>
              <a:t>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a:t>
            </a:r>
            <a:r>
              <a:rPr lang="en-US" sz="800" err="1"/>
              <a:t>sp_configure</a:t>
            </a:r>
            <a:r>
              <a:rPr lang="en-US" sz="800"/>
              <a:t>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a:t>
            </a:r>
            <a:r>
              <a:rPr lang="en-US" sz="1800" b="1" err="1"/>
              <a:t>sys.dm_resource_governor_workload_groups_history_ex</a:t>
            </a:r>
            <a:r>
              <a:rPr lang="en-US" sz="1800" b="1"/>
              <a:t>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err="1"/>
              <a:t>dm_exec_requests</a:t>
            </a:r>
            <a:r>
              <a:rPr lang="en-US" sz="1800"/>
              <a:t>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a:t>
            </a:r>
            <a:r>
              <a:rPr lang="en-US" sz="1400" err="1"/>
              <a:t>Dm_os_performance_counters</a:t>
            </a:r>
            <a:r>
              <a:rPr lang="en-US" sz="1400"/>
              <a:t> shows Target at 7Gb after </a:t>
            </a:r>
            <a:r>
              <a:rPr lang="en-US" sz="1400" err="1"/>
              <a:t>db</a:t>
            </a:r>
            <a:r>
              <a:rPr lang="en-US" sz="1400"/>
              <a:t>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BPool</a:t>
            </a:r>
            <a:r>
              <a:rPr lang="en-US"/>
              <a:t> </a:t>
            </a:r>
          </a:p>
          <a:p>
            <a:endParaRPr lang="en-US"/>
          </a:p>
          <a:p>
            <a:r>
              <a:rPr lang="en-US"/>
              <a:t>GP 2vCore says memory limit is ~10Gb. </a:t>
            </a:r>
            <a:r>
              <a:rPr lang="en-US" err="1"/>
              <a:t>Dm_os_performance_counters</a:t>
            </a:r>
            <a:r>
              <a:rPr lang="en-US"/>
              <a:t>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a:t>
            </a:r>
            <a:r>
              <a:rPr lang="en-US" sz="1800" err="1">
                <a:latin typeface="Segoe UI Light"/>
                <a:cs typeface="Segoe UI Light"/>
              </a:rPr>
              <a:t>Powershell</a:t>
            </a:r>
            <a:r>
              <a:rPr lang="en-US" sz="1800">
                <a:latin typeface="Segoe UI Light"/>
                <a:cs typeface="Segoe UI Light"/>
              </a:rPr>
              <a:t>,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2/4/2021 3:04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2/4/2021 3:04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2/4/2021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2/4/2021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2/4/2021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2/4/2021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2/4/2021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2/4/2021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2/4/2021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2/4/2021</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2/4/2021</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2/4/2021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2/4/2021</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36.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BBF577C_F7477FAD.xml"/><Relationship Id="rId2" Type="http://schemas.openxmlformats.org/officeDocument/2006/relationships/notesSlide" Target="../notesSlides/notesSlide10.xml"/><Relationship Id="rId1" Type="http://schemas.openxmlformats.org/officeDocument/2006/relationships/slideLayout" Target="../slideLayouts/slideLayout34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86.xml"/></Relationships>
</file>

<file path=ppt/slides/_rels/slide1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1.xml"/><Relationship Id="rId1" Type="http://schemas.openxmlformats.org/officeDocument/2006/relationships/slideLayout" Target="../slideLayouts/slideLayout34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9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8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3.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8.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0.xml"/><Relationship Id="rId1" Type="http://schemas.openxmlformats.org/officeDocument/2006/relationships/slideLayout" Target="../slideLayouts/slideLayout18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35.sv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51.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4.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17.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5.xml"/><Relationship Id="rId1" Type="http://schemas.openxmlformats.org/officeDocument/2006/relationships/slideLayout" Target="../slideLayouts/slideLayout18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azure.microsoft.com/pricing/details/sql-database/elastic"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2.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8.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0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86.xml"/></Relationships>
</file>

<file path=ppt/slides/_rels/slide123.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1.xml"/><Relationship Id="rId1" Type="http://schemas.openxmlformats.org/officeDocument/2006/relationships/slideLayout" Target="../slideLayouts/slideLayout18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0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86.xml"/></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4.xml"/><Relationship Id="rId1" Type="http://schemas.openxmlformats.org/officeDocument/2006/relationships/slideLayout" Target="../slideLayouts/slideLayout18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5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86.xml"/></Relationships>
</file>

<file path=ppt/slides/_rels/slide1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7.xml"/><Relationship Id="rId1" Type="http://schemas.openxmlformats.org/officeDocument/2006/relationships/slideLayout" Target="../slideLayouts/slideLayout204.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9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8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5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0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51.xml"/></Relationships>
</file>

<file path=ppt/slides/_rels/slide136.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34.xml"/><Relationship Id="rId1" Type="http://schemas.openxmlformats.org/officeDocument/2006/relationships/slideLayout" Target="../slideLayouts/slideLayout414.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8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5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1.xml"/></Relationships>
</file>

<file path=ppt/slides/_rels/slide14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38.xml"/><Relationship Id="rId1" Type="http://schemas.openxmlformats.org/officeDocument/2006/relationships/slideLayout" Target="../slideLayouts/slideLayout40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14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39.xml"/><Relationship Id="rId1" Type="http://schemas.openxmlformats.org/officeDocument/2006/relationships/slideLayout" Target="../slideLayouts/slideLayout40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51.xml"/></Relationships>
</file>

<file path=ppt/slides/_rels/slide14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1.png"/><Relationship Id="rId7" Type="http://schemas.openxmlformats.org/officeDocument/2006/relationships/image" Target="../media/image80.png"/><Relationship Id="rId2" Type="http://schemas.openxmlformats.org/officeDocument/2006/relationships/notesSlide" Target="../notesSlides/notesSlide141.xml"/><Relationship Id="rId1" Type="http://schemas.openxmlformats.org/officeDocument/2006/relationships/slideLayout" Target="../slideLayouts/slideLayout410.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s>
</file>

<file path=ppt/slides/_rels/slide144.xml.rels><?xml version="1.0" encoding="UTF-8" standalone="yes"?>
<Relationships xmlns="http://schemas.openxmlformats.org/package/2006/relationships"><Relationship Id="rId3" Type="http://schemas.microsoft.com/office/2018/10/relationships/comments" Target="../comments/modernComment_7BBF5B8B_CE13BC4C.xml"/><Relationship Id="rId2" Type="http://schemas.openxmlformats.org/officeDocument/2006/relationships/notesSlide" Target="../notesSlides/notesSlide142.xml"/><Relationship Id="rId1" Type="http://schemas.openxmlformats.org/officeDocument/2006/relationships/slideLayout" Target="../slideLayouts/slideLayout186.xml"/><Relationship Id="rId4" Type="http://schemas.openxmlformats.org/officeDocument/2006/relationships/hyperlink" Target="https://docs.microsoft.com/en-us/azure/azure-sql/database/troubleshoot-common-errors-issues" TargetMode="External"/></Relationships>
</file>

<file path=ppt/slides/_rels/slide145.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pn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4.svg"/><Relationship Id="rId2" Type="http://schemas.openxmlformats.org/officeDocument/2006/relationships/notesSlide" Target="../notesSlides/notesSlide143.xml"/><Relationship Id="rId1" Type="http://schemas.openxmlformats.org/officeDocument/2006/relationships/slideLayout" Target="../slideLayouts/slideLayout186.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99.png"/><Relationship Id="rId10" Type="http://schemas.openxmlformats.org/officeDocument/2006/relationships/image" Target="../media/image29.svg"/><Relationship Id="rId4" Type="http://schemas.openxmlformats.org/officeDocument/2006/relationships/image" Target="../media/image98.svg"/><Relationship Id="rId9" Type="http://schemas.openxmlformats.org/officeDocument/2006/relationships/image" Target="../media/image28.png"/></Relationships>
</file>

<file path=ppt/slides/_rels/slide1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4.xml"/><Relationship Id="rId1" Type="http://schemas.openxmlformats.org/officeDocument/2006/relationships/slideLayout" Target="../slideLayouts/slideLayout364.xml"/></Relationships>
</file>

<file path=ppt/slides/_rels/slide147.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5.xml"/><Relationship Id="rId1" Type="http://schemas.openxmlformats.org/officeDocument/2006/relationships/slideLayout" Target="../slideLayouts/slideLayout186.xml"/><Relationship Id="rId5" Type="http://schemas.openxmlformats.org/officeDocument/2006/relationships/hyperlink" Target="aka.ms/azuresqlfordevelopers" TargetMode="External"/><Relationship Id="rId4" Type="http://schemas.openxmlformats.org/officeDocument/2006/relationships/image" Target="../media/image108.jpe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18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03.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9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9.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6.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3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1.xml"/></Relationships>
</file>

<file path=ppt/slides/_rels/slide29.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9.xml"/><Relationship Id="rId1" Type="http://schemas.openxmlformats.org/officeDocument/2006/relationships/slideLayout" Target="../slideLayouts/slideLayout186.xml"/><Relationship Id="rId4" Type="http://schemas.openxmlformats.org/officeDocument/2006/relationships/hyperlink" Target="../datamigration.microsoft.com"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3.xml"/><Relationship Id="rId1" Type="http://schemas.openxmlformats.org/officeDocument/2006/relationships/slideLayout" Target="../slideLayouts/slideLayout346.xml"/><Relationship Id="rId6" Type="http://schemas.openxmlformats.org/officeDocument/2006/relationships/slide" Target="slide51.xml"/><Relationship Id="rId11" Type="http://schemas.openxmlformats.org/officeDocument/2006/relationships/image" Target="../media/image29.svg"/><Relationship Id="rId5" Type="http://schemas.openxmlformats.org/officeDocument/2006/relationships/slide" Target="slide28.xml"/><Relationship Id="rId10" Type="http://schemas.openxmlformats.org/officeDocument/2006/relationships/image" Target="../media/image28.png"/><Relationship Id="rId4" Type="http://schemas.openxmlformats.org/officeDocument/2006/relationships/slide" Target="slide4.xml"/><Relationship Id="rId9" Type="http://schemas.openxmlformats.org/officeDocument/2006/relationships/slide" Target="slide130.xml"/></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6.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86.xml"/><Relationship Id="rId4" Type="http://schemas.openxmlformats.org/officeDocument/2006/relationships/image" Target="../media/image5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1.xml"/></Relationships>
</file>

<file path=ppt/slides/_rels/slide4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34.png"/><Relationship Id="rId12" Type="http://schemas.openxmlformats.org/officeDocument/2006/relationships/image" Target="../media/image61.svg"/><Relationship Id="rId2" Type="http://schemas.openxmlformats.org/officeDocument/2006/relationships/notesSlide" Target="../notesSlides/notesSlide44.xml"/><Relationship Id="rId1" Type="http://schemas.openxmlformats.org/officeDocument/2006/relationships/slideLayout" Target="../slideLayouts/slideLayout18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jpeg"/><Relationship Id="rId10" Type="http://schemas.openxmlformats.org/officeDocument/2006/relationships/image" Target="../media/image59.svg"/><Relationship Id="rId4" Type="http://schemas.openxmlformats.org/officeDocument/2006/relationships/image" Target="../media/image55.png"/><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20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6.xml"/></Relationships>
</file>

<file path=ppt/slides/_rels/slide56.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5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36.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5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9.xml"/><Relationship Id="rId1" Type="http://schemas.openxmlformats.org/officeDocument/2006/relationships/slideLayout" Target="../slideLayouts/slideLayout345.xml"/><Relationship Id="rId4" Type="http://schemas.openxmlformats.org/officeDocument/2006/relationships/hyperlink" Target="https://aka.ms/azuresqlfundamental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6.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0.xml"/><Relationship Id="rId1" Type="http://schemas.openxmlformats.org/officeDocument/2006/relationships/slideLayout" Target="../slideLayouts/slideLayout336.xml"/></Relationships>
</file>

<file path=ppt/slides/_rels/slide71.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hyperlink" Target="../aka.ms/sqlworkshops" TargetMode="External"/><Relationship Id="rId7" Type="http://schemas.openxmlformats.org/officeDocument/2006/relationships/slide" Target="slide78.xml"/><Relationship Id="rId12" Type="http://schemas.openxmlformats.org/officeDocument/2006/relationships/hyperlink" Target="../aka.ms/azuresqlfundamentals" TargetMode="External"/><Relationship Id="rId2" Type="http://schemas.openxmlformats.org/officeDocument/2006/relationships/notesSlide" Target="../notesSlides/notesSlide71.xml"/><Relationship Id="rId1" Type="http://schemas.openxmlformats.org/officeDocument/2006/relationships/slideLayout" Target="../slideLayouts/slideLayout346.xml"/><Relationship Id="rId6" Type="http://schemas.openxmlformats.org/officeDocument/2006/relationships/slide" Target="slide51.xml"/><Relationship Id="rId11" Type="http://schemas.openxmlformats.org/officeDocument/2006/relationships/image" Target="../media/image29.svg"/><Relationship Id="rId5" Type="http://schemas.openxmlformats.org/officeDocument/2006/relationships/slide" Target="slide28.xml"/><Relationship Id="rId10" Type="http://schemas.openxmlformats.org/officeDocument/2006/relationships/image" Target="../media/image28.png"/><Relationship Id="rId4" Type="http://schemas.openxmlformats.org/officeDocument/2006/relationships/slide" Target="slide4.xml"/><Relationship Id="rId9" Type="http://schemas.openxmlformats.org/officeDocument/2006/relationships/slide" Target="slide130.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3.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74.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3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5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2.xml"/><Relationship Id="rId1" Type="http://schemas.openxmlformats.org/officeDocument/2006/relationships/slideLayout" Target="../slideLayouts/slideLayout18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51.xml"/></Relationships>
</file>

<file path=ppt/slides/_rels/slide8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6.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36.xml"/></Relationships>
</file>

<file path=ppt/slides/_rels/slide89.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89.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0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0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7.xml"/><Relationship Id="rId1" Type="http://schemas.openxmlformats.org/officeDocument/2006/relationships/slideLayout" Target="../slideLayouts/slideLayout186.xml"/><Relationship Id="rId4" Type="http://schemas.openxmlformats.org/officeDocument/2006/relationships/image" Target="../media/image71.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Data &amp; Applied Scientist /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solidFill>
                  <a:srgbClr val="50E6FF"/>
                </a:solidFill>
                <a:latin typeface="Segoe UI"/>
              </a:rPr>
              <a:t>Data Platform Summit </a:t>
            </a:r>
            <a:r>
              <a:rPr kumimoji="0" lang="en-US" sz="2000" b="0" i="0" u="none" strike="noStrike" kern="1200" cap="none" spc="0" normalizeH="0" baseline="0" noProof="0">
                <a:ln>
                  <a:noFill/>
                </a:ln>
                <a:solidFill>
                  <a:srgbClr val="50E6FF"/>
                </a:solidFill>
                <a:effectLst/>
                <a:uLnTx/>
                <a:uFillTx/>
                <a:latin typeface="Segoe UI"/>
                <a:ea typeface="+mn-ea"/>
                <a:cs typeface="+mn-cs"/>
              </a:rPr>
              <a:t>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dirty="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9100589"/>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dirty="0">
                <a:hlinkClick r:id="rId4"/>
              </a:rPr>
              <a:t>SLA for Azure SQL Managed Instance</a:t>
            </a:r>
            <a:endParaRPr lang="en-US" dirty="0"/>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dirty="0">
                <a:solidFill>
                  <a:srgbClr val="000000"/>
                </a:solidFill>
              </a:rPr>
              <a:t>Customer challenge </a:t>
            </a:r>
          </a:p>
          <a:p>
            <a:pPr lvl="0" defTabSz="914314">
              <a:buClr>
                <a:srgbClr val="0078D4"/>
              </a:buClr>
              <a:defRPr/>
            </a:pPr>
            <a:r>
              <a:rPr lang="en-US" sz="1200" b="0" dirty="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methods can you use to monitor region and data center availability?</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Azure status dashboard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SMS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Email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bg1"/>
                </a:solidFill>
              </a:rPr>
              <a:t>Consider the following scenario:</a:t>
            </a:r>
          </a:p>
          <a:p>
            <a:pPr defTabSz="932742">
              <a:lnSpc>
                <a:spcPct val="90000"/>
              </a:lnSpc>
              <a:spcAft>
                <a:spcPts val="600"/>
              </a:spcAft>
              <a:buSzPct val="90000"/>
            </a:pPr>
            <a:r>
              <a:rPr lang="en-US" sz="1800">
                <a:solidFill>
                  <a:schemeClr val="bg1"/>
                </a:solidFill>
              </a:rPr>
              <a:t> </a:t>
            </a:r>
          </a:p>
          <a:p>
            <a:pPr defTabSz="932742">
              <a:lnSpc>
                <a:spcPct val="90000"/>
              </a:lnSpc>
              <a:spcAft>
                <a:spcPts val="600"/>
              </a:spcAft>
              <a:buSzPct val="90000"/>
            </a:pPr>
            <a:r>
              <a:rPr lang="en-US" sz="180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r>
              <a:rPr lang="en-US" sz="1800">
                <a:solidFill>
                  <a:schemeClr val="bg1"/>
                </a:solidFill>
              </a:rPr>
              <a:t>A. SQL Server in an Azure virtual machine</a:t>
            </a:r>
          </a:p>
          <a:p>
            <a:pPr defTabSz="932742">
              <a:lnSpc>
                <a:spcPct val="90000"/>
              </a:lnSpc>
              <a:spcAft>
                <a:spcPts val="600"/>
              </a:spcAft>
              <a:buSzPct val="90000"/>
            </a:pPr>
            <a:r>
              <a:rPr lang="en-US" sz="1800">
                <a:solidFill>
                  <a:schemeClr val="bg1"/>
                </a:solidFill>
              </a:rPr>
              <a:t>B. Azure SQL Managed Instance</a:t>
            </a:r>
          </a:p>
          <a:p>
            <a:pPr defTabSz="932742">
              <a:lnSpc>
                <a:spcPct val="90000"/>
              </a:lnSpc>
              <a:spcAft>
                <a:spcPts val="600"/>
              </a:spcAft>
              <a:buSzPct val="90000"/>
            </a:pPr>
            <a:r>
              <a:rPr lang="en-US" sz="1800">
                <a:solidFill>
                  <a:schemeClr val="bg1"/>
                </a:solidFill>
              </a:rPr>
              <a:t>C. Azure SQL Database - single database</a:t>
            </a:r>
          </a:p>
          <a:p>
            <a:pPr defTabSz="932742">
              <a:lnSpc>
                <a:spcPct val="90000"/>
              </a:lnSpc>
              <a:spcAft>
                <a:spcPts val="600"/>
              </a:spcAft>
              <a:buSzPct val="90000"/>
            </a:pPr>
            <a:r>
              <a:rPr lang="en-US" sz="1800">
                <a:solidFill>
                  <a:schemeClr val="bg1"/>
                </a:solidFill>
              </a:rPr>
              <a:t>D. Azure SQL Database - elastic pool</a:t>
            </a:r>
          </a:p>
          <a:p>
            <a:pPr defTabSz="932742">
              <a:lnSpc>
                <a:spcPct val="90000"/>
              </a:lnSpc>
              <a:spcAft>
                <a:spcPts val="600"/>
              </a:spcAft>
              <a:buSzPct val="90000"/>
            </a:pPr>
            <a:endParaRPr lang="en-US" sz="180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a:t>
            </a:r>
            <a:r>
              <a:rPr kumimoji="0" lang="en-US" sz="1800" b="0" i="0" u="none" strike="noStrike" kern="1200" cap="none" spc="0" normalizeH="0" baseline="0" noProof="0" err="1">
                <a:ln>
                  <a:noFill/>
                </a:ln>
                <a:solidFill>
                  <a:srgbClr val="000000"/>
                </a:solidFill>
                <a:effectLst/>
                <a:uLnTx/>
                <a:uFillTx/>
                <a:latin typeface="Segoe UI"/>
                <a:ea typeface="+mn-ea"/>
                <a:cs typeface="+mn-cs"/>
              </a:rPr>
              <a:t>wrapKey</a:t>
            </a:r>
            <a:r>
              <a:rPr kumimoji="0" lang="en-US" sz="1800" b="0" i="0" u="none" strike="noStrike" kern="1200" cap="none" spc="0" normalizeH="0" baseline="0" noProof="0">
                <a:ln>
                  <a:noFill/>
                </a:ln>
                <a:solidFill>
                  <a:srgbClr val="000000"/>
                </a:solidFill>
                <a:effectLst/>
                <a:uLnTx/>
                <a:uFillTx/>
                <a:latin typeface="Segoe UI"/>
                <a:ea typeface="+mn-ea"/>
                <a:cs typeface="+mn-cs"/>
              </a:rPr>
              <a:t>,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unwrapKey</a:t>
            </a:r>
            <a:r>
              <a:rPr kumimoji="0" lang="en-US" sz="1800" b="0" i="0" u="none" strike="noStrike" kern="1200" cap="none" spc="0" normalizeH="0" baseline="0" noProof="0">
                <a:ln>
                  <a:noFill/>
                </a:ln>
                <a:solidFill>
                  <a:srgbClr val="000000"/>
                </a:solidFill>
                <a:effectLst/>
                <a:uLnTx/>
                <a:uFillTx/>
                <a:latin typeface="Segoe UI"/>
                <a:ea typeface="+mn-ea"/>
                <a:cs typeface="+mn-cs"/>
              </a:rPr>
              <a:t>,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db_datawriter</a:t>
            </a:r>
            <a:r>
              <a:rPr kumimoji="0" lang="en-US" sz="1800" b="0" i="0" u="none" strike="noStrike" kern="1200" cap="none" spc="0" normalizeH="0" baseline="0" noProof="0">
                <a:ln>
                  <a:noFill/>
                </a:ln>
                <a:solidFill>
                  <a:srgbClr val="000000"/>
                </a:solidFill>
                <a:effectLst/>
                <a:uLnTx/>
                <a:uFillTx/>
                <a:latin typeface="Segoe UI"/>
                <a:ea typeface="+mn-ea"/>
                <a:cs typeface="+mn-cs"/>
              </a:rPr>
              <a:t>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a:t>
            </a:r>
            <a:r>
              <a:rPr kumimoji="0" lang="en-US" sz="12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dirty="0"/>
              <a:t>Job Management</a:t>
            </a:r>
          </a:p>
          <a:p>
            <a:pPr marL="349250" lvl="0" indent="-158750">
              <a:buClr>
                <a:schemeClr val="accent1"/>
              </a:buClr>
              <a:buFont typeface="Arial" panose="020B0604020202020204" pitchFamily="34" charset="0"/>
              <a:buChar char="•"/>
            </a:pPr>
            <a:r>
              <a:rPr lang="en-US" sz="1600" dirty="0"/>
              <a:t>SQL Agent in Managed Instance</a:t>
            </a:r>
          </a:p>
          <a:p>
            <a:pPr marL="349250" lvl="0" indent="-158750">
              <a:buClr>
                <a:schemeClr val="accent1"/>
              </a:buClr>
              <a:buFont typeface="Arial" panose="020B0604020202020204" pitchFamily="34" charset="0"/>
              <a:buChar char="•"/>
            </a:pPr>
            <a:r>
              <a:rPr lang="en-US" sz="1600" dirty="0"/>
              <a:t>Elastic Jobs for Azure SQL Database</a:t>
            </a:r>
          </a:p>
          <a:p>
            <a:pPr marL="349250" lvl="0" indent="-158750">
              <a:buClr>
                <a:schemeClr val="accent1"/>
              </a:buClr>
              <a:buFont typeface="Arial" panose="020B0604020202020204" pitchFamily="34" charset="0"/>
              <a:buChar char="•"/>
            </a:pPr>
            <a:r>
              <a:rPr lang="en-US" sz="1600" dirty="0"/>
              <a:t>Azure Automation</a:t>
            </a:r>
          </a:p>
          <a:p>
            <a:endParaRPr lang="en-US" sz="2000" dirty="0"/>
          </a:p>
          <a:p>
            <a:r>
              <a:rPr lang="en-US" sz="2000" dirty="0"/>
              <a:t>Other SQL Server capabilities</a:t>
            </a:r>
          </a:p>
          <a:p>
            <a:pPr marL="349250" indent="-158750">
              <a:buClr>
                <a:schemeClr val="accent1"/>
              </a:buClr>
              <a:buFont typeface="Arial" panose="020B0604020202020204" pitchFamily="34" charset="0"/>
              <a:buChar char="•"/>
            </a:pPr>
            <a:r>
              <a:rPr lang="en-US" sz="1600" dirty="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dirty="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dirty="0"/>
              <a:t>Cross-database queries are available in Managed Instance</a:t>
            </a:r>
          </a:p>
          <a:p>
            <a:pPr marL="349250" indent="-158750">
              <a:buClr>
                <a:schemeClr val="accent1"/>
              </a:buClr>
              <a:buFont typeface="Arial" panose="020B0604020202020204" pitchFamily="34" charset="0"/>
              <a:buChar char="•"/>
            </a:pPr>
            <a:r>
              <a:rPr lang="en-US" sz="1600" dirty="0"/>
              <a:t>Database Mail and Service Broker are available in Managed Instance</a:t>
            </a:r>
          </a:p>
          <a:p>
            <a:pPr marL="349250" indent="-158750">
              <a:buClr>
                <a:schemeClr val="accent1"/>
              </a:buClr>
              <a:buFont typeface="Arial" panose="020B0604020202020204" pitchFamily="34" charset="0"/>
              <a:buChar char="•"/>
            </a:pPr>
            <a:r>
              <a:rPr lang="en-US" sz="1600" dirty="0"/>
              <a:t>Full-text search supported but consider Azure Search integration</a:t>
            </a:r>
          </a:p>
          <a:p>
            <a:pPr marL="349250" indent="-158750">
              <a:buClr>
                <a:schemeClr val="accent1"/>
              </a:buClr>
              <a:buFont typeface="Arial" panose="020B0604020202020204" pitchFamily="34" charset="0"/>
              <a:buChar char="•"/>
            </a:pPr>
            <a:r>
              <a:rPr lang="en-US" sz="1600" dirty="0"/>
              <a:t>Machine Learning Services is in Preview for Managed Instance</a:t>
            </a:r>
          </a:p>
          <a:p>
            <a:pPr marL="349250" indent="-158750">
              <a:buClr>
                <a:schemeClr val="accent1"/>
              </a:buClr>
              <a:buFont typeface="Arial" panose="020B0604020202020204" pitchFamily="34" charset="0"/>
              <a:buChar char="•"/>
            </a:pPr>
            <a:r>
              <a:rPr lang="en-US" sz="1600" dirty="0"/>
              <a:t>DTC for Managed Instance in Preview</a:t>
            </a:r>
          </a:p>
          <a:p>
            <a:pPr marL="349250" indent="-158750">
              <a:buClr>
                <a:schemeClr val="accent1"/>
              </a:buClr>
              <a:buFont typeface="Arial" panose="020B0604020202020204" pitchFamily="34" charset="0"/>
              <a:buChar char="•"/>
            </a:pPr>
            <a:r>
              <a:rPr lang="en-US" sz="1600" dirty="0" err="1"/>
              <a:t>xp_cmdshell</a:t>
            </a:r>
            <a:r>
              <a:rPr lang="en-US" sz="1600" dirty="0"/>
              <a:t> not supported</a:t>
            </a:r>
          </a:p>
          <a:p>
            <a:pPr lvl="0"/>
            <a:endParaRPr lang="en-US" sz="2000" dirty="0"/>
          </a:p>
          <a:p>
            <a:pPr lvl="0"/>
            <a:r>
              <a:rPr lang="en-US" sz="2000" dirty="0"/>
              <a:t>Errors</a:t>
            </a:r>
          </a:p>
          <a:p>
            <a:pPr marL="349250" indent="-158750">
              <a:buClr>
                <a:schemeClr val="accent1"/>
              </a:buClr>
              <a:buFont typeface="Arial" panose="020B0604020202020204" pitchFamily="34" charset="0"/>
              <a:buChar char="•"/>
            </a:pPr>
            <a:r>
              <a:rPr lang="en-US" sz="1600" dirty="0">
                <a:solidFill>
                  <a:schemeClr val="accent1"/>
                </a:solidFill>
                <a:hlinkClick r:id="rId4">
                  <a:extLst>
                    <a:ext uri="{A12FA001-AC4F-418D-AE19-62706E023703}">
                      <ahyp:hlinkClr xmlns:ahyp="http://schemas.microsoft.com/office/drawing/2018/hyperlinkcolor" val="tx"/>
                    </a:ext>
                  </a:extLst>
                </a:hlinkClick>
              </a:rPr>
              <a:t>New errors</a:t>
            </a:r>
            <a:r>
              <a:rPr lang="en-US" sz="1600" dirty="0">
                <a:solidFill>
                  <a:schemeClr val="accent1"/>
                </a:solidFill>
              </a:rPr>
              <a:t> </a:t>
            </a:r>
            <a:r>
              <a:rPr lang="en-US" sz="1600" dirty="0"/>
              <a:t>unique to Azure</a:t>
            </a:r>
          </a:p>
          <a:p>
            <a:pPr marL="349250" indent="-158750">
              <a:buClr>
                <a:schemeClr val="accent1"/>
              </a:buClr>
              <a:buFont typeface="Arial" panose="020B0604020202020204" pitchFamily="34" charset="0"/>
              <a:buChar char="•"/>
            </a:pPr>
            <a:r>
              <a:rPr lang="en-US" sz="1600" dirty="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extLst>
    <p:ext uri="{6950BFC3-D8DA-4A85-94F7-54DA5524770B}">
      <p188:commentRel xmlns:p188="http://schemas.microsoft.com/office/powerpoint/2018/8/main" r:id="rId3"/>
    </p:ext>
  </p:extLs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rPr>
              <a:t>aka.ms/</a:t>
            </a:r>
            <a:r>
              <a:rPr lang="en-US" sz="1600" b="1" err="1">
                <a:solidFill>
                  <a:schemeClr val="accent1"/>
                </a:solidFill>
                <a:latin typeface="+mn-lt"/>
              </a:rPr>
              <a:t>chooseazuresql</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t>
            </a:r>
            <a:r>
              <a:rPr lang="en-US" sz="1600" b="1" err="1">
                <a:solidFill>
                  <a:schemeClr val="accent1"/>
                </a:solidFill>
                <a:latin typeface="+mn-lt"/>
              </a:rPr>
              <a:t>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t>
            </a:r>
            <a:r>
              <a:rPr lang="en-US" sz="1600" b="1" err="1">
                <a:solidFill>
                  <a:schemeClr val="accent1"/>
                </a:solidFill>
                <a:latin typeface="+mn-lt"/>
              </a:rPr>
              <a:t>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rPr>
              <a:t>aka.ms/</a:t>
            </a:r>
            <a:r>
              <a:rPr lang="en-US" sz="1800" b="1" err="1">
                <a:solidFill>
                  <a:schemeClr val="accent1"/>
                </a:solidFill>
                <a:latin typeface="+mn-lt"/>
              </a:rPr>
              <a:t>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4"/>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5"/>
              </a:rPr>
              <a:t>aka.ms/</a:t>
            </a:r>
            <a:r>
              <a:rPr lang="en-US" sz="1800" b="1" err="1">
                <a:solidFill>
                  <a:schemeClr val="accent1"/>
                </a:solidFill>
                <a:latin typeface="+mn-lt"/>
                <a:hlinkClick r:id="rId5"/>
              </a:rPr>
              <a:t>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200" y="1204244"/>
            <a:ext cx="9144000"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 Just pop them in the Q&amp;A window.</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4"/>
            <a:ext cx="3867370" cy="4401205"/>
          </a:xfrm>
          <a:prstGeom prst="rect">
            <a:avLst/>
          </a:prstGeom>
          <a:noFill/>
        </p:spPr>
        <p:txBody>
          <a:bodyPr wrap="square" lIns="0" tIns="0" rIns="0" bIns="0" rtlCol="0">
            <a:spAutoFit/>
          </a:bodyPr>
          <a:lstStyle/>
          <a:p>
            <a:pPr lvl="0">
              <a:spcAft>
                <a:spcPts val="600"/>
              </a:spcAft>
            </a:pPr>
            <a:r>
              <a:rPr lang="en-US" sz="2000" dirty="0">
                <a:solidFill>
                  <a:schemeClr val="accent1"/>
                </a:solidFill>
                <a:latin typeface="+mj-lt"/>
                <a:cs typeface="Segoe UI Semilight" panose="020B0402040204020203" pitchFamily="34" charset="0"/>
              </a:rPr>
              <a:t>Future</a:t>
            </a:r>
          </a:p>
          <a:p>
            <a:pPr lvl="0">
              <a:spcAft>
                <a:spcPts val="600"/>
              </a:spcAft>
            </a:pPr>
            <a:r>
              <a:rPr lang="en-US" sz="1400" dirty="0">
                <a:solidFill>
                  <a:srgbClr val="000000"/>
                </a:solidFill>
                <a:cs typeface="Segoe UI Semilight" panose="020B0402040204020203" pitchFamily="34" charset="0"/>
              </a:rPr>
              <a:t>Future hardware generations</a:t>
            </a:r>
          </a:p>
          <a:p>
            <a:pPr lvl="0">
              <a:spcAft>
                <a:spcPts val="600"/>
              </a:spcAft>
            </a:pPr>
            <a:r>
              <a:rPr lang="en-US" sz="1400" dirty="0">
                <a:solidFill>
                  <a:srgbClr val="000000"/>
                </a:solidFill>
                <a:cs typeface="Segoe UI Semilight" panose="020B0402040204020203" pitchFamily="34" charset="0"/>
              </a:rPr>
              <a:t>M-series (memory optimized)</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128 vCores (hyperthreaded)</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3.8 TB memory</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Business critical </a:t>
            </a:r>
          </a:p>
          <a:p>
            <a:pPr lvl="0">
              <a:spcAft>
                <a:spcPts val="600"/>
              </a:spcAft>
            </a:pPr>
            <a:r>
              <a:rPr lang="en-US" sz="1400" dirty="0">
                <a:solidFill>
                  <a:srgbClr val="000000"/>
                </a:solidFill>
                <a:cs typeface="Segoe UI Semilight" panose="020B0402040204020203" pitchFamily="34" charset="0"/>
              </a:rPr>
              <a:t>Fsv2-series (compute optimized)</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72 vCores (hyperthreaded)</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3.4 GHz sustained turbo clock speed</a:t>
            </a:r>
          </a:p>
          <a:p>
            <a:pPr marL="742933" lvl="1" indent="-285750">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General purpose</a:t>
            </a:r>
          </a:p>
          <a:p>
            <a:pPr>
              <a:spcAft>
                <a:spcPts val="600"/>
              </a:spcAft>
              <a:buClr>
                <a:schemeClr val="accent1"/>
              </a:buClr>
            </a:pPr>
            <a:r>
              <a:rPr lang="en-US" sz="1400" dirty="0">
                <a:solidFill>
                  <a:srgbClr val="000000"/>
                </a:solidFill>
                <a:cs typeface="Segoe UI Semilight" panose="020B0402040204020203" pitchFamily="34" charset="0"/>
              </a:rPr>
              <a:t>DC-series (confidential computing)</a:t>
            </a:r>
          </a:p>
          <a:p>
            <a:pPr marL="742933" lvl="1" indent="-285750">
              <a:spcAft>
                <a:spcPts val="600"/>
              </a:spcAft>
              <a:buClr>
                <a:schemeClr val="accent1"/>
              </a:buClr>
              <a:buFont typeface="Arial" panose="020B0604020202020204" pitchFamily="34" charset="0"/>
              <a:buChar char="•"/>
            </a:pPr>
            <a:r>
              <a:rPr lang="en-US" sz="1400" b="0" i="0" dirty="0">
                <a:solidFill>
                  <a:srgbClr val="171717"/>
                </a:solidFill>
                <a:effectLst/>
                <a:latin typeface="Segoe UI" panose="020B0502040204020203" pitchFamily="34" charset="0"/>
              </a:rPr>
              <a:t>Intel SGX technology</a:t>
            </a:r>
          </a:p>
          <a:p>
            <a:pPr marL="742933" lvl="1" indent="-285750">
              <a:spcAft>
                <a:spcPts val="600"/>
              </a:spcAft>
              <a:buClr>
                <a:schemeClr val="accent1"/>
              </a:buClr>
              <a:buFont typeface="Arial" panose="020B0604020202020204" pitchFamily="34" charset="0"/>
              <a:buChar char="•"/>
            </a:pPr>
            <a:r>
              <a:rPr lang="en-US" sz="1400" dirty="0">
                <a:solidFill>
                  <a:srgbClr val="171717"/>
                </a:solidFill>
                <a:latin typeface="Segoe UI" panose="020B0502040204020203" pitchFamily="34" charset="0"/>
                <a:cs typeface="Segoe UI Semilight" panose="020B0402040204020203" pitchFamily="34" charset="0"/>
              </a:rPr>
              <a:t>8 vCores</a:t>
            </a:r>
          </a:p>
          <a:p>
            <a:pPr marL="742933" lvl="1" indent="-285750">
              <a:spcAft>
                <a:spcPts val="600"/>
              </a:spcAft>
              <a:buClr>
                <a:schemeClr val="accent1"/>
              </a:buClr>
              <a:buFont typeface="Arial" panose="020B0604020202020204" pitchFamily="34" charset="0"/>
              <a:buChar char="•"/>
            </a:pPr>
            <a:r>
              <a:rPr lang="en-US" sz="1400" dirty="0">
                <a:solidFill>
                  <a:srgbClr val="171717"/>
                </a:solidFill>
                <a:latin typeface="Segoe UI" panose="020B0502040204020203" pitchFamily="34" charset="0"/>
                <a:cs typeface="Segoe UI Semilight" panose="020B0402040204020203" pitchFamily="34" charset="0"/>
              </a:rPr>
              <a:t>4.5GB per core</a:t>
            </a:r>
            <a:endParaRPr lang="en-US" sz="1400" dirty="0">
              <a:solidFill>
                <a:srgbClr val="000000"/>
              </a:solidFill>
              <a:cs typeface="Segoe UI Semilight" panose="020B0402040204020203" pitchFamily="34" charset="0"/>
            </a:endParaRPr>
          </a:p>
          <a:p>
            <a:pPr algn="l"/>
            <a:endParaRPr lang="en-US" sz="14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41108876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datamigration.microsoft.com</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a:t>
            </a:r>
            <a:r>
              <a:rPr lang="en-US" sz="2400" spc="-50" err="1">
                <a:ln w="3175">
                  <a:noFill/>
                </a:ln>
                <a:solidFill>
                  <a:schemeClr val="accent1"/>
                </a:solidFill>
                <a:latin typeface="+mj-lt"/>
                <a:cs typeface="Segoe UI" pitchFamily="34" charset="0"/>
                <a:hlinkClick r:id="rId3"/>
              </a:rPr>
              <a:t>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a:t>
            </a:r>
            <a:r>
              <a:rPr lang="en-US" sz="1800" err="1">
                <a:solidFill>
                  <a:srgbClr val="0078D4"/>
                </a:solidFill>
              </a:rPr>
              <a:t>tempdb</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err="1">
                <a:solidFill>
                  <a:schemeClr val="tx1"/>
                </a:solidFill>
              </a:rPr>
              <a:t>VNet</a:t>
            </a:r>
            <a:r>
              <a:rPr lang="en-US" sz="1200">
                <a:solidFill>
                  <a:schemeClr val="tx1"/>
                </a:solidFill>
              </a:rPr>
              <a: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sys.dm_instance_resource_governance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a:t>
            </a:r>
            <a:r>
              <a:rPr lang="en-US" sz="1800" err="1">
                <a:solidFill>
                  <a:srgbClr val="0078D4"/>
                </a:solidFill>
              </a:rPr>
              <a:t>sys.dm_os_schedulers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a:t>
            </a:r>
            <a:r>
              <a:rPr lang="en-US" sz="1800" err="1">
                <a:solidFill>
                  <a:srgbClr val="0078D4"/>
                </a:solidFill>
              </a:rPr>
              <a:t>sys.dm_user_db_resource_governance</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a:t>
            </a:r>
            <a:r>
              <a:rPr lang="en-US" sz="1800" err="1">
                <a:solidFill>
                  <a:srgbClr val="0078D4"/>
                </a:solidFill>
              </a:rPr>
              <a:t>sys.dm_exec_requests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a:t>
            </a:r>
            <a:r>
              <a:rPr lang="en-US" sz="1800" err="1">
                <a:solidFill>
                  <a:srgbClr val="0078D4"/>
                </a:solidFill>
              </a:rPr>
              <a:t>sys.dm_os_process_memory</a:t>
            </a:r>
            <a:endParaRPr lang="en-US" sz="1800">
              <a:solidFill>
                <a:srgbClr val="0078D4"/>
              </a:solidFill>
            </a:endParaRP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a:t>
            </a:r>
            <a:r>
              <a:rPr lang="en-US" sz="1200" err="1"/>
              <a:t>maxsize</a:t>
            </a:r>
            <a:r>
              <a:rPr lang="en-US" sz="1200"/>
              <a:t>”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002675" y="1937306"/>
            <a:ext cx="2332498" cy="400110"/>
          </a:xfrm>
          <a:prstGeom prst="rect">
            <a:avLst/>
          </a:prstGeom>
          <a:noFill/>
        </p:spPr>
        <p:txBody>
          <a:bodyPr wrap="none" lIns="91440" tIns="45720" rIns="91440" bIns="45720">
            <a:spAutoFit/>
          </a:bodyPr>
          <a:lstStyle/>
          <a:p>
            <a:pPr algn="ctr"/>
            <a:r>
              <a:rPr lang="en-US" sz="2000" b="0" cap="none" spc="0">
                <a:ln w="0"/>
              </a:rPr>
              <a:t>Bulk copy program</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5500298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Detection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recommended way to protect your network for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Allow access to Azure services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Firewall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Virtual network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a:t>
            </a:r>
            <a:r>
              <a:rPr lang="en-US" sz="1800" err="1">
                <a:solidFill>
                  <a:srgbClr val="0078D4"/>
                </a:solidFill>
              </a:rPr>
              <a:t>client_net_address</a:t>
            </a:r>
            <a:endParaRPr lang="en-US" sz="1800">
              <a:solidFill>
                <a:srgbClr val="0078D4"/>
              </a:solidFill>
            </a:endParaRPr>
          </a:p>
          <a:p>
            <a:pPr lvl="0" defTabSz="932742">
              <a:lnSpc>
                <a:spcPct val="90000"/>
              </a:lnSpc>
              <a:spcAft>
                <a:spcPts val="600"/>
              </a:spcAft>
              <a:buSzPct val="90000"/>
            </a:pPr>
            <a:r>
              <a:rPr lang="en-US" sz="1800">
                <a:solidFill>
                  <a:srgbClr val="0078D4"/>
                </a:solidFill>
              </a:rPr>
              <a:t>	FROM </a:t>
            </a:r>
            <a:r>
              <a:rPr lang="en-US" sz="1800" err="1">
                <a:solidFill>
                  <a:srgbClr val="0078D4"/>
                </a:solidFill>
              </a:rPr>
              <a:t>sys.dm_exec_connections</a:t>
            </a:r>
            <a:r>
              <a:rPr lang="en-US" sz="1800">
                <a:solidFill>
                  <a:srgbClr val="0078D4"/>
                </a:solidFill>
              </a:rPr>
              <a:t> 	WHERE </a:t>
            </a:r>
            <a:r>
              <a:rPr lang="en-US" sz="1800" err="1">
                <a:solidFill>
                  <a:srgbClr val="0078D4"/>
                </a:solidFill>
              </a:rPr>
              <a:t>session_id</a:t>
            </a:r>
            <a:r>
              <a:rPr lang="en-US" sz="1800">
                <a:solidFill>
                  <a:srgbClr val="0078D4"/>
                </a:solidFill>
              </a:rPr>
              <a:t>=@@SPID;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delete or read-only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owner</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187656" cy="5047536"/>
          </a:xfrm>
          <a:prstGeom prst="rect">
            <a:avLst/>
          </a:prstGeom>
          <a:noFill/>
        </p:spPr>
        <p:txBody>
          <a:bodyPr wrap="none" lIns="0" tIns="0" rIns="0" bIns="0" rtlCol="0">
            <a:spAutoFit/>
          </a:bodyPr>
          <a:lstStyle/>
          <a:p>
            <a:r>
              <a:rPr lang="en-US" sz="2000"/>
              <a:t>“Mixed Mode” authentication </a:t>
            </a:r>
            <a:r>
              <a:rPr lang="en-US" sz="2000" b="1"/>
              <a:t>forced</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fade">
                                      <p:cBhvr>
                                        <p:cTn id="53" dur="500"/>
                                        <p:tgtEl>
                                          <p:spTgt spid="4">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5" end="15"/>
                                            </p:txEl>
                                          </p:spTgt>
                                        </p:tgtEl>
                                        <p:attrNameLst>
                                          <p:attrName>style.visibility</p:attrName>
                                        </p:attrNameLst>
                                      </p:cBhvr>
                                      <p:to>
                                        <p:strVal val="visible"/>
                                      </p:to>
                                    </p:set>
                                    <p:animEffect transition="in" filter="fade">
                                      <p:cBhvr>
                                        <p:cTn id="56" dur="500"/>
                                        <p:tgtEl>
                                          <p:spTgt spid="4">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animEffect transition="in" filter="fade">
                                      <p:cBhvr>
                                        <p:cTn id="59"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Encryption 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Secure enclaves for Azure SQL Database </a:t>
            </a:r>
            <a:r>
              <a:rPr lang="en-US" sz="2000">
                <a:solidFill>
                  <a:schemeClr val="tx1"/>
                </a:solidFill>
                <a:latin typeface="+mn-lt"/>
                <a:cs typeface="+mn-cs"/>
              </a:rPr>
              <a:t>in preview</a:t>
            </a:r>
            <a:endParaRPr lang="en-US" sz="2000" dirty="0">
              <a:solidFill>
                <a:schemeClr val="tx1"/>
              </a:solidFill>
              <a:latin typeface="+mn-lt"/>
              <a:cs typeface="+mn-cs"/>
            </a:endParaRP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grpSp>
        <p:nvGrpSpPr>
          <p:cNvPr id="32" name="Group 31">
            <a:extLst>
              <a:ext uri="{FF2B5EF4-FFF2-40B4-BE49-F238E27FC236}">
                <a16:creationId xmlns:a16="http://schemas.microsoft.com/office/drawing/2014/main" id="{15A8A844-350D-4E56-8418-2056413BC96C}"/>
              </a:ext>
            </a:extLst>
          </p:cNvPr>
          <p:cNvGrpSpPr/>
          <p:nvPr/>
        </p:nvGrpSpPr>
        <p:grpSpPr>
          <a:xfrm>
            <a:off x="584200" y="3661686"/>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3"/>
            <a:stretch>
              <a:fillRect/>
            </a:stretch>
          </p:blipFill>
          <p:spPr>
            <a:xfrm>
              <a:off x="7992258" y="5462496"/>
              <a:ext cx="4038600" cy="1067470"/>
            </a:xfrm>
            <a:prstGeom prst="rect">
              <a:avLst/>
            </a:prstGeom>
            <a:ln>
              <a:noFill/>
            </a:ln>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4"/>
            <a:stretch>
              <a:fillRect/>
            </a:stretch>
          </p:blipFill>
          <p:spPr>
            <a:xfrm>
              <a:off x="3779549" y="5404909"/>
              <a:ext cx="3712505" cy="1123950"/>
            </a:xfrm>
            <a:prstGeom prst="rect">
              <a:avLst/>
            </a:prstGeom>
            <a:ln>
              <a:noFill/>
            </a:ln>
          </p:spPr>
        </p:pic>
      </p:grpSp>
      <p:sp>
        <p:nvSpPr>
          <p:cNvPr id="37" name="Rectangle 36">
            <a:extLst>
              <a:ext uri="{FF2B5EF4-FFF2-40B4-BE49-F238E27FC236}">
                <a16:creationId xmlns:a16="http://schemas.microsoft.com/office/drawing/2014/main" id="{18E58E89-CD1A-414E-9A5B-29293299D1C5}"/>
              </a:ext>
            </a:extLst>
          </p:cNvPr>
          <p:cNvSpPr/>
          <p:nvPr/>
        </p:nvSpPr>
        <p:spPr>
          <a:xfrm>
            <a:off x="588263" y="1461253"/>
            <a:ext cx="5253737" cy="1938992"/>
          </a:xfrm>
          <a:prstGeom prst="rect">
            <a:avLst/>
          </a:prstGeom>
          <a:solidFill>
            <a:srgbClr val="FFFFFF"/>
          </a:solidFill>
          <a:ln w="12700">
            <a:solidFill>
              <a:schemeClr val="accent4"/>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584200" y="3737281"/>
            <a:ext cx="8627264" cy="1750841"/>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5"/>
          <a:stretch>
            <a:fillRect/>
          </a:stretch>
        </p:blipFill>
        <p:spPr>
          <a:xfrm>
            <a:off x="6900787" y="1430530"/>
            <a:ext cx="4464303" cy="1984955"/>
          </a:xfrm>
          <a:prstGeom prst="rect">
            <a:avLst/>
          </a:prstGeom>
          <a:ln w="12700">
            <a:solidFill>
              <a:schemeClr val="accent4"/>
            </a:solidFill>
          </a:ln>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3801041"/>
          </a:xfrm>
        </p:spPr>
        <p:txBody>
          <a:bodyPr/>
          <a:lstStyle/>
          <a:p>
            <a:pPr marL="0" indent="0">
              <a:spcBef>
                <a:spcPts val="0"/>
              </a:spcBef>
              <a:spcAft>
                <a:spcPts val="600"/>
              </a:spcAft>
              <a:buClr>
                <a:schemeClr val="accent1"/>
              </a:buClr>
              <a:buSzPct val="100000"/>
              <a:buNone/>
            </a:pPr>
            <a:r>
              <a:rPr lang="en-US" sz="2000" dirty="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dirty="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Failure or Continue options (but not Shutdown)</a:t>
            </a:r>
          </a:p>
          <a:p>
            <a:pPr marL="0" indent="0">
              <a:spcBef>
                <a:spcPts val="0"/>
              </a:spcBef>
              <a:spcAft>
                <a:spcPts val="600"/>
              </a:spcAft>
              <a:buClr>
                <a:schemeClr val="accent1"/>
              </a:buClr>
              <a:buSzPct val="100000"/>
              <a:buNone/>
            </a:pPr>
            <a:r>
              <a:rPr lang="en-US" sz="2000" dirty="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dirty="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dirty="0">
                <a:solidFill>
                  <a:schemeClr val="tx1"/>
                </a:solidFill>
              </a:rPr>
              <a:t>Azure Log Analytics with </a:t>
            </a:r>
            <a:r>
              <a:rPr lang="en-US" sz="1200" b="1" dirty="0">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dirty="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dirty="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End of Day 1</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4479010" y="4082756"/>
            <a:ext cx="7423688" cy="1674305"/>
          </a:xfrm>
        </p:spPr>
        <p:txBody>
          <a:bodyPr/>
          <a:lstStyle/>
          <a:p>
            <a:r>
              <a:rPr lang="en-US" sz="3200"/>
              <a:t>Recommended homework: </a:t>
            </a:r>
          </a:p>
          <a:p>
            <a:r>
              <a:rPr lang="en-US" sz="3200"/>
              <a:t>Complete first three modules</a:t>
            </a:r>
          </a:p>
          <a:p>
            <a:r>
              <a:rPr lang="en-US" sz="3200">
                <a:hlinkClick r:id="rId4"/>
              </a:rPr>
              <a:t>aka.ms/azuresqlfundamentals</a:t>
            </a:r>
            <a:r>
              <a:rPr lang="en-US" sz="3200"/>
              <a:t> </a:t>
            </a:r>
          </a:p>
        </p:txBody>
      </p:sp>
    </p:spTree>
    <p:extLst>
      <p:ext uri="{BB962C8B-B14F-4D97-AF65-F5344CB8AC3E}">
        <p14:creationId xmlns:p14="http://schemas.microsoft.com/office/powerpoint/2010/main" val="25306658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Data &amp; Applied Scientist /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rPr>
              <a:t>Data Platform Summit 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384036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hlinkClick r:id="rId3"/>
              </a:rPr>
              <a:t>aka.ms/</a:t>
            </a:r>
            <a:r>
              <a:rPr kumimoji="0" lang="en-US" sz="2400" b="0" i="0" u="none" strike="noStrike" kern="1200" cap="none" spc="-50" normalizeH="0" baseline="0" noProof="0" err="1">
                <a:ln w="3175">
                  <a:noFill/>
                </a:ln>
                <a:solidFill>
                  <a:srgbClr val="0078D4"/>
                </a:solidFill>
                <a:effectLst/>
                <a:uLnTx/>
                <a:uFillTx/>
                <a:latin typeface="Segoe UI Semibold"/>
                <a:ea typeface="+mn-ea"/>
                <a:cs typeface="Segoe UI" pitchFamily="34" charset="0"/>
                <a:hlinkClick r:id="rId3"/>
              </a:rPr>
              <a:t>sqlworkshops</a:t>
            </a: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4" action="ppaction://hlinksldjump"/>
              </a:rPr>
              <a:t>Module 1</a:t>
            </a:r>
            <a:br>
              <a:rPr kumimoji="0" lang="en-US" sz="2000" b="0" i="0" u="none" strike="noStrike" kern="1200" cap="none" spc="-69"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69"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Introduction to </a:t>
            </a:r>
            <a:r>
              <a:rPr kumimoji="0" lang="en-US" sz="2000" b="0" i="0" u="none" strike="noStrike" kern="1200" cap="none" spc="-69" normalizeH="0" baseline="0" noProof="0">
                <a:ln>
                  <a:noFill/>
                </a:ln>
                <a:solidFill>
                  <a:prstClr val="black"/>
                </a:solidFill>
                <a:effectLst/>
                <a:uLnTx/>
                <a:uFillTx/>
                <a:latin typeface="Segoe UI"/>
                <a:ea typeface="+mn-ea"/>
                <a:cs typeface="+mn-cs"/>
              </a:rPr>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5" action="ppaction://hlinksldjump"/>
              </a:rPr>
              <a:t>Module 2</a:t>
            </a:r>
            <a:br>
              <a:rPr kumimoji="0" lang="en-US" sz="2000" b="0" i="0" u="none" strike="noStrike" kern="1200" cap="none" spc="-69" normalizeH="0" baseline="0" noProof="0">
                <a:ln>
                  <a:noFill/>
                </a:ln>
                <a:solidFill>
                  <a:prstClr val="black"/>
                </a:solidFill>
                <a:effectLst/>
                <a:uLnTx/>
                <a:uFillTx/>
                <a:latin typeface="Segoe UI"/>
                <a:ea typeface="+mn-ea"/>
                <a:cs typeface="+mn-cs"/>
              </a:rPr>
            </a:br>
            <a:r>
              <a:rPr kumimoji="0" lang="en-US" sz="2000" b="0" i="0" u="none" strike="noStrike" kern="1200" cap="none" spc="-69" normalizeH="0" baseline="0" noProof="0">
                <a:ln>
                  <a:noFill/>
                </a:ln>
                <a:solidFill>
                  <a:prstClr val="black"/>
                </a:solidFill>
                <a:effectLst/>
                <a:uLnTx/>
                <a:uFillTx/>
                <a:latin typeface="Segoe UI"/>
                <a:ea typeface="+mn-ea"/>
                <a:cs typeface="+mn-cs"/>
              </a:rPr>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6" action="ppaction://hlinksldjump"/>
              </a:rPr>
              <a:t>Module 3</a:t>
            </a:r>
            <a:br>
              <a:rPr kumimoji="0" lang="en-US" sz="2000" b="0" i="0" u="none" strike="noStrike" kern="1200" cap="none" spc="-69" normalizeH="0" baseline="0" noProof="0">
                <a:ln>
                  <a:noFill/>
                </a:ln>
                <a:solidFill>
                  <a:prstClr val="black"/>
                </a:solidFill>
                <a:effectLst/>
                <a:uLnTx/>
                <a:uFillTx/>
                <a:latin typeface="Segoe UI"/>
                <a:ea typeface="+mn-ea"/>
                <a:cs typeface="+mn-cs"/>
              </a:rPr>
            </a:br>
            <a:r>
              <a:rPr kumimoji="0" lang="en-US" sz="2000" b="0" i="0" u="none" strike="noStrike" kern="1200" cap="none" spc="-69" normalizeH="0" baseline="0" noProof="0">
                <a:ln>
                  <a:noFill/>
                </a:ln>
                <a:solidFill>
                  <a:prstClr val="black"/>
                </a:solidFill>
                <a:effectLst/>
                <a:uLnTx/>
                <a:uFillTx/>
                <a:latin typeface="Segoe UI"/>
                <a:ea typeface="+mn-ea"/>
                <a:cs typeface="+mn-cs"/>
              </a:rPr>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7" action="ppaction://hlinksldjump"/>
              </a:rPr>
              <a:t>Module 4</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8" action="ppaction://hlinksldjump"/>
              </a:rPr>
              <a:t>Module 5</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9" action="ppaction://hlinksldjump"/>
              </a:rPr>
              <a:t>Module 6</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hlinkClick r:id="rId12"/>
              </a:rPr>
              <a:t>aka.ms/azuresqlfundamentals</a:t>
            </a: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12832981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dirty="0"/>
              <a:t>Data classification and Azure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dirty="0"/>
              <a:t>Advanced data security capabilities</a:t>
            </a:r>
          </a:p>
        </p:txBody>
      </p:sp>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aphicFrame>
        <p:nvGraphicFramePr>
          <p:cNvPr id="3" name="Diagram 2">
            <a:extLst>
              <a:ext uri="{FF2B5EF4-FFF2-40B4-BE49-F238E27FC236}">
                <a16:creationId xmlns:a16="http://schemas.microsoft.com/office/drawing/2014/main" id="{F8270F1E-6CAD-4543-9EB6-4D7E5E709C99}"/>
              </a:ext>
            </a:extLst>
          </p:cNvPr>
          <p:cNvGraphicFramePr/>
          <p:nvPr>
            <p:extLst>
              <p:ext uri="{D42A27DB-BD31-4B8C-83A1-F6EECF244321}">
                <p14:modId xmlns:p14="http://schemas.microsoft.com/office/powerpoint/2010/main" val="1647084772"/>
              </p:ext>
            </p:extLst>
          </p:nvPr>
        </p:nvGraphicFramePr>
        <p:xfrm>
          <a:off x="584200" y="1186266"/>
          <a:ext cx="10434638" cy="2501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444774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Azure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pPr marL="228600" lvl="1" defTabSz="932563">
              <a:spcAft>
                <a:spcPts val="600"/>
              </a:spcAft>
              <a:buClr>
                <a:schemeClr val="accent1"/>
              </a:buClr>
              <a:buSzPct val="100000"/>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228600" lvl="1" defTabSz="932563">
              <a:spcAft>
                <a:spcPts val="600"/>
              </a:spcAft>
              <a:buClr>
                <a:schemeClr val="accent1"/>
              </a:buClr>
              <a:buSzPct val="100000"/>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DB, # files scales with vCores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Tempdb Metadata Optimization not supported (today)</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a:t>
            </a:r>
            <a:r>
              <a:rPr kumimoji="0" lang="en-US" sz="1800" b="0" i="0" u="none" strike="noStrike" kern="1200" cap="none" spc="0" normalizeH="0" baseline="0" noProof="0" err="1">
                <a:ln>
                  <a:noFill/>
                </a:ln>
                <a:solidFill>
                  <a:prstClr val="white"/>
                </a:solidFill>
                <a:effectLst/>
                <a:uLnTx/>
                <a:uFillTx/>
                <a:latin typeface="Segoe UI"/>
                <a:ea typeface="+mn-ea"/>
                <a:cs typeface="+mn-cs"/>
              </a:rPr>
              <a:t>tempdb</a:t>
            </a:r>
            <a:r>
              <a:rPr kumimoji="0" lang="en-US" sz="1800" b="0" i="0" u="none" strike="noStrike" kern="1200" cap="none" spc="0" normalizeH="0" baseline="0" noProof="0">
                <a:ln>
                  <a:noFill/>
                </a:ln>
                <a:solidFill>
                  <a:prstClr val="white"/>
                </a:solidFill>
                <a:effectLst/>
                <a:uLnTx/>
                <a:uFillTx/>
                <a:latin typeface="Segoe UI"/>
                <a:ea typeface="+mn-ea"/>
                <a:cs typeface="+mn-cs"/>
              </a:rPr>
              <a:t>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689764"/>
            <a:ext cx="4450826"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sys.dm_user_db_resource_governance_internal</a:t>
            </a:r>
            <a:r>
              <a:rPr lang="en-US" sz="1200">
                <a:solidFill>
                  <a:schemeClr val="tx1"/>
                </a:solidFill>
              </a:rPr>
              <a:t>*</a:t>
            </a:r>
          </a:p>
          <a:p>
            <a:pPr marL="171450" lvl="1" indent="-171450">
              <a:buClr>
                <a:schemeClr val="accent1"/>
              </a:buClr>
              <a:buFont typeface="Arial" panose="020B0604020202020204" pitchFamily="34" charset="0"/>
              <a:buChar char="•"/>
            </a:pPr>
            <a:r>
              <a:rPr lang="en-US" sz="1200" err="1">
                <a:solidFill>
                  <a:schemeClr val="tx1"/>
                </a:solidFill>
              </a:rPr>
              <a:t>sys.dm_resource_governor_resource_pools_history_ex</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294302"/>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 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a:p>
              <a:pPr lvl="0" defTabSz="914377">
                <a:defRPr/>
              </a:pPr>
              <a:r>
                <a:rPr lang="en-US" sz="1400">
                  <a:solidFill>
                    <a:schemeClr val="bg2">
                      <a:lumMod val="50000"/>
                    </a:schemeClr>
                  </a:solidFill>
                  <a:latin typeface="Calibri" panose="020F0502020204030204"/>
                </a:rPr>
                <a:t>sys.dm_user_db_resource_governance,</a:t>
              </a:r>
            </a:p>
            <a:p>
              <a:pPr lvl="0" defTabSz="914377">
                <a:defRPr/>
              </a:pPr>
              <a:r>
                <a:rPr lang="en-US" sz="1400" err="1">
                  <a:solidFill>
                    <a:schemeClr val="bg2">
                      <a:lumMod val="50000"/>
                    </a:schemeClr>
                  </a:solidFill>
                  <a:latin typeface="Calibri" panose="020F0502020204030204"/>
                </a:rPr>
                <a:t>sys.dm_instance_resource_governance</a:t>
              </a:r>
              <a:r>
                <a:rPr lang="en-US" sz="1400">
                  <a:solidFill>
                    <a:schemeClr val="bg2">
                      <a:lumMod val="50000"/>
                    </a:schemeClr>
                  </a:solidFill>
                  <a:latin typeface="Calibri" panose="020F0502020204030204"/>
                </a:rPr>
                <a:t>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Key features </a:t>
            </a:r>
          </a:p>
          <a:p>
            <a:pPr lvl="0" defTabSz="914400">
              <a:spcBef>
                <a:spcPts val="600"/>
              </a:spcBef>
              <a:defRPr/>
            </a:pPr>
            <a:r>
              <a:rPr lang="en-US" sz="1200" dirty="0">
                <a:solidFill>
                  <a:srgbClr val="000000"/>
                </a:solidFill>
              </a:rPr>
              <a:t>SQL Server and OS server access</a:t>
            </a:r>
          </a:p>
          <a:p>
            <a:pPr lvl="0" defTabSz="914400">
              <a:spcBef>
                <a:spcPts val="600"/>
              </a:spcBef>
              <a:defRPr/>
            </a:pPr>
            <a:r>
              <a:rPr lang="en-US" sz="1200" dirty="0">
                <a:solidFill>
                  <a:srgbClr val="000000"/>
                </a:solidFill>
              </a:rPr>
              <a:t>Expansive SQL and OS versions</a:t>
            </a:r>
          </a:p>
          <a:p>
            <a:pPr lvl="0" defTabSz="914400">
              <a:spcBef>
                <a:spcPts val="600"/>
              </a:spcBef>
              <a:defRPr/>
            </a:pPr>
            <a:r>
              <a:rPr lang="en-US" sz="1200" dirty="0">
                <a:solidFill>
                  <a:srgbClr val="000000"/>
                </a:solidFill>
              </a:rPr>
              <a:t>Windows, Linux, Containers</a:t>
            </a:r>
          </a:p>
          <a:p>
            <a:pPr lvl="0" defTabSz="914400">
              <a:spcBef>
                <a:spcPts val="600"/>
              </a:spcBef>
              <a:defRPr/>
            </a:pPr>
            <a:r>
              <a:rPr lang="en-US" sz="1200" dirty="0">
                <a:solidFill>
                  <a:srgbClr val="000000"/>
                </a:solidFill>
              </a:rPr>
              <a:t>File stream and Simple Recovery model</a:t>
            </a:r>
          </a:p>
          <a:p>
            <a:pPr lvl="0" defTabSz="914400">
              <a:spcBef>
                <a:spcPts val="600"/>
              </a:spcBef>
              <a:defRPr/>
            </a:pPr>
            <a:r>
              <a:rPr lang="en-US" sz="1200" dirty="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err="1"/>
              <a:t>Autoscale</a:t>
            </a:r>
            <a:r>
              <a:rPr lang="en-US" sz="1400"/>
              <a:t>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purl.org/dc/elements/1.1/"/>
    <ds:schemaRef ds:uri="http://purl.org/dc/dcmitype/"/>
    <ds:schemaRef ds:uri="http://schemas.microsoft.com/office/2006/documentManagement/types"/>
    <ds:schemaRef ds:uri="http://schemas.openxmlformats.org/package/2006/metadata/core-properties"/>
    <ds:schemaRef ds:uri="3ae6f26d-9444-4782-a775-fd15bae28999"/>
    <ds:schemaRef ds:uri="http://schemas.microsoft.com/sharepoint/v3"/>
    <ds:schemaRef ds:uri="http://purl.org/dc/terms/"/>
    <ds:schemaRef ds:uri="http://www.w3.org/XML/1998/namespace"/>
    <ds:schemaRef ds:uri="72c0272b-f05b-475f-9459-f7525b8ef3e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1763</TotalTime>
  <Words>27926</Words>
  <Application>Microsoft Office PowerPoint</Application>
  <PresentationFormat>Widescreen</PresentationFormat>
  <Paragraphs>4503</Paragraphs>
  <Slides>150</Slides>
  <Notes>148</Notes>
  <HiddenSlides>10</HiddenSlides>
  <MMClips>2</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150</vt:i4>
      </vt:variant>
    </vt:vector>
  </HeadingPairs>
  <TitlesOfParts>
    <vt:vector size="181"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Azure SQL MI or DB? </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15 min break</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Summary</vt:lpstr>
      <vt:lpstr>15 min break</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Auditing in Azure SQL</vt:lpstr>
      <vt:lpstr>Monitoring and managing security</vt:lpstr>
      <vt:lpstr>End of Day 1</vt:lpstr>
      <vt:lpstr>PowerPoint Presentation</vt:lpstr>
      <vt:lpstr>The Azure SQL Workshop</vt:lpstr>
      <vt:lpstr>Data classification and Azure Defender</vt:lpstr>
      <vt:lpstr>Advanced data security capabilities</vt:lpstr>
      <vt:lpstr>Advanced Threat Protection  Detect unusual and harmful attempts to breach your database</vt:lpstr>
      <vt:lpstr>Demo Data Classification and Azure Defender</vt:lpstr>
      <vt:lpstr>Knowledge check</vt:lpstr>
      <vt:lpstr>Summary</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Summary</vt:lpstr>
      <vt:lpstr>15 min break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Database availability and consistency</vt:lpstr>
      <vt:lpstr>Accelerated Database Recovery (ADR)</vt:lpstr>
      <vt:lpstr>Demo Accelerated Database Recovery</vt:lpstr>
      <vt:lpstr>Making the right choices</vt:lpstr>
      <vt:lpstr>Monitoring availability</vt:lpstr>
      <vt:lpstr>Knowledge check</vt:lpstr>
      <vt:lpstr>PowerPoint Presentation</vt:lpstr>
      <vt:lpstr>15 min break</vt:lpstr>
      <vt:lpstr>Putting it all together</vt:lpstr>
      <vt:lpstr>What to use when…</vt:lpstr>
      <vt:lpstr>What to use when…</vt:lpstr>
      <vt:lpstr>Knowledge check</vt:lpstr>
      <vt:lpstr>PowerPoint Presentation</vt:lpstr>
      <vt:lpstr>Knowledge check</vt:lpstr>
      <vt:lpstr>Scenario 1: Minimize the use of passwords for accessing databases</vt:lpstr>
      <vt:lpstr>What to use when…</vt:lpstr>
      <vt:lpstr>What to use when…</vt:lpstr>
      <vt:lpstr>Knowledge check</vt:lpstr>
      <vt:lpstr>PowerPoint Presentation</vt:lpstr>
      <vt:lpstr>PowerPoint Presentation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 Hoffman</cp:lastModifiedBy>
  <cp:revision>3</cp:revision>
  <cp:lastPrinted>2020-09-29T11:30:15Z</cp:lastPrinted>
  <dcterms:created xsi:type="dcterms:W3CDTF">2020-07-30T15:44:50Z</dcterms:created>
  <dcterms:modified xsi:type="dcterms:W3CDTF">2021-02-04T23:05:33Z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